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1" r:id="rId3"/>
    <p:sldId id="395" r:id="rId4"/>
    <p:sldId id="392" r:id="rId5"/>
    <p:sldId id="396" r:id="rId6"/>
    <p:sldId id="368" r:id="rId7"/>
    <p:sldId id="367" r:id="rId8"/>
    <p:sldId id="310" r:id="rId9"/>
    <p:sldId id="380" r:id="rId10"/>
    <p:sldId id="300" r:id="rId11"/>
    <p:sldId id="359" r:id="rId12"/>
    <p:sldId id="388" r:id="rId13"/>
    <p:sldId id="384" r:id="rId14"/>
    <p:sldId id="319" r:id="rId15"/>
    <p:sldId id="397" r:id="rId16"/>
    <p:sldId id="386" r:id="rId17"/>
    <p:sldId id="381" r:id="rId18"/>
    <p:sldId id="383" r:id="rId19"/>
    <p:sldId id="374" r:id="rId20"/>
    <p:sldId id="373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0066"/>
    <a:srgbClr val="FF0000"/>
    <a:srgbClr val="EDED01"/>
    <a:srgbClr val="FF6600"/>
    <a:srgbClr val="FF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>
        <p:scale>
          <a:sx n="78" d="100"/>
          <a:sy n="78" d="100"/>
        </p:scale>
        <p:origin x="-257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243D3-7CC8-4D59-9393-A5227CEB71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A3137B0-6AB1-479C-A0EA-285B0DE148F3}">
      <dgm:prSet phldrT="[文本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2800" dirty="0" smtClean="0">
              <a:latin typeface="+mj-ea"/>
              <a:ea typeface="+mj-ea"/>
            </a:rPr>
            <a:t>填写要求</a:t>
          </a:r>
          <a:endParaRPr lang="zh-CN" altLang="en-US" sz="2800" dirty="0">
            <a:latin typeface="+mj-ea"/>
            <a:ea typeface="+mj-ea"/>
          </a:endParaRPr>
        </a:p>
      </dgm:t>
    </dgm:pt>
    <dgm:pt modelId="{51B7D5D3-B758-45C9-9B8E-6ACBF76BF34C}" cxnId="{BA37AEE0-D866-49D9-8772-3A5A73443CCA}" type="parTrans">
      <dgm:prSet/>
      <dgm:spPr/>
      <dgm:t>
        <a:bodyPr/>
        <a:lstStyle/>
        <a:p>
          <a:endParaRPr lang="zh-CN" altLang="en-US"/>
        </a:p>
      </dgm:t>
    </dgm:pt>
    <dgm:pt modelId="{212AEADA-9702-4458-84C1-2E0B6FF86010}" cxnId="{BA37AEE0-D866-49D9-8772-3A5A73443CCA}" type="sibTrans">
      <dgm:prSet/>
      <dgm:spPr/>
      <dgm:t>
        <a:bodyPr/>
        <a:lstStyle/>
        <a:p>
          <a:endParaRPr lang="zh-CN" altLang="en-US"/>
        </a:p>
      </dgm:t>
    </dgm:pt>
    <dgm:pt modelId="{59D0954A-7E1C-4290-B6E0-7F73A9874C04}">
      <dgm:prSet phldrT="[文本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文字部分与表格部分对应数据吻合</a:t>
          </a:r>
        </a:p>
      </dgm:t>
    </dgm:pt>
    <dgm:pt modelId="{57FE40A8-FCD9-41AB-AB71-E4FDB2BF015D}" cxnId="{2A73E945-8DB4-4D55-9C9F-2D8CDD7EE115}" type="parTrans">
      <dgm:prSet/>
      <dgm:spPr/>
      <dgm:t>
        <a:bodyPr/>
        <a:lstStyle/>
        <a:p>
          <a:endParaRPr lang="zh-CN" altLang="en-US"/>
        </a:p>
      </dgm:t>
    </dgm:pt>
    <dgm:pt modelId="{4E7B3D65-0E2F-49CF-A68A-B0086FDC674E}" cxnId="{2A73E945-8DB4-4D55-9C9F-2D8CDD7EE115}" type="sibTrans">
      <dgm:prSet/>
      <dgm:spPr/>
      <dgm:t>
        <a:bodyPr/>
        <a:lstStyle/>
        <a:p>
          <a:endParaRPr lang="zh-CN" altLang="en-US"/>
        </a:p>
      </dgm:t>
    </dgm:pt>
    <dgm:pt modelId="{BC3CFC2E-ED41-4041-B571-896B6F71D2A0}">
      <dgm:prSet phldrT="[文本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2800" dirty="0" smtClean="0">
              <a:latin typeface="+mj-ea"/>
              <a:ea typeface="+mj-ea"/>
            </a:rPr>
            <a:t>技术指标</a:t>
          </a:r>
          <a:endParaRPr lang="zh-CN" altLang="en-US" sz="2800" dirty="0">
            <a:latin typeface="+mj-ea"/>
            <a:ea typeface="+mj-ea"/>
          </a:endParaRPr>
        </a:p>
      </dgm:t>
    </dgm:pt>
    <dgm:pt modelId="{B2F44AAD-F5CB-41BD-AE5E-12506FFDBFF5}" cxnId="{CC3A78E1-3014-41C0-8FE7-3BAC4788A904}" type="parTrans">
      <dgm:prSet/>
      <dgm:spPr/>
      <dgm:t>
        <a:bodyPr/>
        <a:lstStyle/>
        <a:p>
          <a:endParaRPr lang="zh-CN" altLang="en-US"/>
        </a:p>
      </dgm:t>
    </dgm:pt>
    <dgm:pt modelId="{EE39B564-49B2-48BC-9933-17470C195AB8}" cxnId="{CC3A78E1-3014-41C0-8FE7-3BAC4788A904}" type="sibTrans">
      <dgm:prSet/>
      <dgm:spPr/>
      <dgm:t>
        <a:bodyPr/>
        <a:lstStyle/>
        <a:p>
          <a:endParaRPr lang="zh-CN" altLang="en-US"/>
        </a:p>
      </dgm:t>
    </dgm:pt>
    <dgm:pt modelId="{8190A598-95F2-4E7F-A2E3-5483AA97465C}">
      <dgm:prSet phldrT="[文本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必须结合研究内容列出考核的主要技术指标</a:t>
          </a:r>
          <a:endParaRPr lang="zh-CN" altLang="en-US" sz="2400" dirty="0"/>
        </a:p>
      </dgm:t>
    </dgm:pt>
    <dgm:pt modelId="{580B5285-6FF0-44EF-AE83-B051EDFC9448}" cxnId="{68924DA1-7B76-4971-BF39-7651527D0FC4}" type="parTrans">
      <dgm:prSet/>
      <dgm:spPr/>
      <dgm:t>
        <a:bodyPr/>
        <a:lstStyle/>
        <a:p>
          <a:endParaRPr lang="zh-CN" altLang="en-US"/>
        </a:p>
      </dgm:t>
    </dgm:pt>
    <dgm:pt modelId="{58C073E0-CF37-4073-B2B4-D34D69BAA624}" cxnId="{68924DA1-7B76-4971-BF39-7651527D0FC4}" type="sibTrans">
      <dgm:prSet/>
      <dgm:spPr/>
      <dgm:t>
        <a:bodyPr/>
        <a:lstStyle/>
        <a:p>
          <a:endParaRPr lang="zh-CN" altLang="en-US"/>
        </a:p>
      </dgm:t>
    </dgm:pt>
    <dgm:pt modelId="{D0B4212D-BAB3-44D4-8FF0-ED550AE10F3A}">
      <dgm:prSet phldrT="[文本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sz="2800" dirty="0" smtClean="0">
              <a:latin typeface="+mj-ea"/>
              <a:ea typeface="+mj-ea"/>
            </a:rPr>
            <a:t>论文格式</a:t>
          </a:r>
          <a:endParaRPr lang="zh-CN" altLang="en-US" sz="2800" dirty="0">
            <a:latin typeface="+mj-ea"/>
            <a:ea typeface="+mj-ea"/>
          </a:endParaRPr>
        </a:p>
      </dgm:t>
    </dgm:pt>
    <dgm:pt modelId="{2DFF8AD2-B3AE-4EC1-8B58-5F7E864A832A}" cxnId="{853CBBB0-0EC4-4CA3-9A68-733C8EA0293F}" type="parTrans">
      <dgm:prSet/>
      <dgm:spPr/>
      <dgm:t>
        <a:bodyPr/>
        <a:lstStyle/>
        <a:p>
          <a:endParaRPr lang="zh-CN" altLang="en-US"/>
        </a:p>
      </dgm:t>
    </dgm:pt>
    <dgm:pt modelId="{52D015AC-EF11-4DB5-A22A-1C0F6ED94501}" cxnId="{853CBBB0-0EC4-4CA3-9A68-733C8EA0293F}" type="sibTrans">
      <dgm:prSet/>
      <dgm:spPr/>
      <dgm:t>
        <a:bodyPr/>
        <a:lstStyle/>
        <a:p>
          <a:endParaRPr lang="zh-CN" altLang="en-US"/>
        </a:p>
      </dgm:t>
    </dgm:pt>
    <dgm:pt modelId="{0EE10962-C735-4EDA-9200-AE3B071DD1BE}">
      <dgm:prSet phldrT="[文本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4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rPr>
            <a:t>论文指标格式：</a:t>
          </a:r>
          <a:r>
            <a: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发表标注受本项目资助的</a:t>
          </a:r>
          <a:r>
            <a:rPr lang="en-US" altLang="zh-CN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SCI/EI**</a:t>
          </a:r>
          <a:r>
            <a: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篇、国内统计源期刊**篇</a:t>
          </a:r>
        </a:p>
      </dgm:t>
    </dgm:pt>
    <dgm:pt modelId="{99FD59F1-ABFB-441D-8484-9F67690CF2AC}" cxnId="{F0D12BF3-1AFB-4DD2-A7B0-DA394CCAD097}" type="parTrans">
      <dgm:prSet/>
      <dgm:spPr/>
      <dgm:t>
        <a:bodyPr/>
        <a:lstStyle/>
        <a:p>
          <a:endParaRPr lang="zh-CN" altLang="en-US"/>
        </a:p>
      </dgm:t>
    </dgm:pt>
    <dgm:pt modelId="{2ECF9191-FA2B-43FD-B104-03F7D044EDBA}" cxnId="{F0D12BF3-1AFB-4DD2-A7B0-DA394CCAD097}" type="sibTrans">
      <dgm:prSet/>
      <dgm:spPr/>
      <dgm:t>
        <a:bodyPr/>
        <a:lstStyle/>
        <a:p>
          <a:endParaRPr lang="zh-CN" altLang="en-US"/>
        </a:p>
      </dgm:t>
    </dgm:pt>
    <dgm:pt modelId="{B5C3EA4F-0AA9-43C7-B59E-A97ACBA94300}">
      <dgm:prSet phldrT="[文本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rPr>
            <a:t>考核指标必须细化、明确、具可考核性</a:t>
          </a:r>
        </a:p>
      </dgm:t>
    </dgm:pt>
    <dgm:pt modelId="{E35D61D6-CF35-4A6A-BCC0-B27FA563D5A8}" cxnId="{0D05805C-FEBA-4A48-8DAC-0BDF39D6D65C}" type="parTrans">
      <dgm:prSet/>
      <dgm:spPr/>
      <dgm:t>
        <a:bodyPr/>
        <a:lstStyle/>
        <a:p>
          <a:endParaRPr lang="zh-CN" altLang="en-US"/>
        </a:p>
      </dgm:t>
    </dgm:pt>
    <dgm:pt modelId="{D85BE303-0456-4B14-8E0F-3E660A049195}" cxnId="{0D05805C-FEBA-4A48-8DAC-0BDF39D6D65C}" type="sibTrans">
      <dgm:prSet/>
      <dgm:spPr/>
      <dgm:t>
        <a:bodyPr/>
        <a:lstStyle/>
        <a:p>
          <a:endParaRPr lang="zh-CN" altLang="en-US"/>
        </a:p>
      </dgm:t>
    </dgm:pt>
    <dgm:pt modelId="{D49EA994-AD00-4E71-9785-B29FBFDEFF80}">
      <dgm:prSet phldrT="[文本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 sz="2400" b="1" dirty="0" smtClean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12741E85-7A9D-4A19-A9B3-76BDDD8A6005}" cxnId="{A95ED37D-C5BC-446F-859A-51BF50281254}" type="parTrans">
      <dgm:prSet/>
      <dgm:spPr/>
      <dgm:t>
        <a:bodyPr/>
        <a:lstStyle/>
        <a:p>
          <a:endParaRPr lang="zh-CN" altLang="en-US"/>
        </a:p>
      </dgm:t>
    </dgm:pt>
    <dgm:pt modelId="{834DE061-5DF4-4FE0-8677-0A815A64EC04}" cxnId="{A95ED37D-C5BC-446F-859A-51BF50281254}" type="sibTrans">
      <dgm:prSet/>
      <dgm:spPr/>
      <dgm:t>
        <a:bodyPr/>
        <a:lstStyle/>
        <a:p>
          <a:endParaRPr lang="zh-CN" altLang="en-US"/>
        </a:p>
      </dgm:t>
    </dgm:pt>
    <dgm:pt modelId="{BB4A7F59-6464-4F1B-903B-C8215E431C80}" type="pres">
      <dgm:prSet presAssocID="{99B243D3-7CC8-4D59-9393-A5227CEB71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56A4BED-FB5F-4B04-8B6A-AC0062B703DF}" type="pres">
      <dgm:prSet presAssocID="{AA3137B0-6AB1-479C-A0EA-285B0DE148F3}" presName="composite" presStyleCnt="0"/>
      <dgm:spPr/>
    </dgm:pt>
    <dgm:pt modelId="{1081FEA4-37B8-4E78-9A71-C95F64B3F78D}" type="pres">
      <dgm:prSet presAssocID="{AA3137B0-6AB1-479C-A0EA-285B0DE148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82F1F3-A625-4B79-A554-5561B1676E49}" type="pres">
      <dgm:prSet presAssocID="{AA3137B0-6AB1-479C-A0EA-285B0DE148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A37B9B-501F-419E-94B5-509D5DAF6BBA}" type="pres">
      <dgm:prSet presAssocID="{212AEADA-9702-4458-84C1-2E0B6FF86010}" presName="space" presStyleCnt="0"/>
      <dgm:spPr/>
    </dgm:pt>
    <dgm:pt modelId="{52210403-50BB-45A1-839C-33291E4E49C8}" type="pres">
      <dgm:prSet presAssocID="{BC3CFC2E-ED41-4041-B571-896B6F71D2A0}" presName="composite" presStyleCnt="0"/>
      <dgm:spPr/>
    </dgm:pt>
    <dgm:pt modelId="{8FE30B53-FFE1-4B76-B2B5-26D20595CA26}" type="pres">
      <dgm:prSet presAssocID="{BC3CFC2E-ED41-4041-B571-896B6F71D2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C4BEE2-EE75-42DD-BD24-6AA6723ADE9B}" type="pres">
      <dgm:prSet presAssocID="{BC3CFC2E-ED41-4041-B571-896B6F71D2A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3F5ECE-5410-4F6A-8918-29EBD294F074}" type="pres">
      <dgm:prSet presAssocID="{EE39B564-49B2-48BC-9933-17470C195AB8}" presName="space" presStyleCnt="0"/>
      <dgm:spPr/>
    </dgm:pt>
    <dgm:pt modelId="{EF9DDA82-0660-4A85-A566-2DF09873CDE4}" type="pres">
      <dgm:prSet presAssocID="{D0B4212D-BAB3-44D4-8FF0-ED550AE10F3A}" presName="composite" presStyleCnt="0"/>
      <dgm:spPr/>
    </dgm:pt>
    <dgm:pt modelId="{BC41B840-DF80-45C1-8927-4A41D0DC190C}" type="pres">
      <dgm:prSet presAssocID="{D0B4212D-BAB3-44D4-8FF0-ED550AE10F3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EBE1C2-4650-4127-8A81-C4E565D9B411}" type="pres">
      <dgm:prSet presAssocID="{D0B4212D-BAB3-44D4-8FF0-ED550AE10F3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C3A78E1-3014-41C0-8FE7-3BAC4788A904}" srcId="{99B243D3-7CC8-4D59-9393-A5227CEB7171}" destId="{BC3CFC2E-ED41-4041-B571-896B6F71D2A0}" srcOrd="1" destOrd="0" parTransId="{B2F44AAD-F5CB-41BD-AE5E-12506FFDBFF5}" sibTransId="{EE39B564-49B2-48BC-9933-17470C195AB8}"/>
    <dgm:cxn modelId="{E64222BB-D9FD-499E-B015-CD5D1AED55E6}" type="presOf" srcId="{BC3CFC2E-ED41-4041-B571-896B6F71D2A0}" destId="{8FE30B53-FFE1-4B76-B2B5-26D20595CA26}" srcOrd="0" destOrd="0" presId="urn:microsoft.com/office/officeart/2005/8/layout/hList1"/>
    <dgm:cxn modelId="{7020C052-392F-4239-9433-55781719382D}" type="presOf" srcId="{8190A598-95F2-4E7F-A2E3-5483AA97465C}" destId="{26C4BEE2-EE75-42DD-BD24-6AA6723ADE9B}" srcOrd="0" destOrd="0" presId="urn:microsoft.com/office/officeart/2005/8/layout/hList1"/>
    <dgm:cxn modelId="{EC7BD290-AD45-45A4-9A2A-B070E80E3967}" type="presOf" srcId="{0EE10962-C735-4EDA-9200-AE3B071DD1BE}" destId="{8BEBE1C2-4650-4127-8A81-C4E565D9B411}" srcOrd="0" destOrd="0" presId="urn:microsoft.com/office/officeart/2005/8/layout/hList1"/>
    <dgm:cxn modelId="{853CBBB0-0EC4-4CA3-9A68-733C8EA0293F}" srcId="{99B243D3-7CC8-4D59-9393-A5227CEB7171}" destId="{D0B4212D-BAB3-44D4-8FF0-ED550AE10F3A}" srcOrd="2" destOrd="0" parTransId="{2DFF8AD2-B3AE-4EC1-8B58-5F7E864A832A}" sibTransId="{52D015AC-EF11-4DB5-A22A-1C0F6ED94501}"/>
    <dgm:cxn modelId="{0D05805C-FEBA-4A48-8DAC-0BDF39D6D65C}" srcId="{AA3137B0-6AB1-479C-A0EA-285B0DE148F3}" destId="{B5C3EA4F-0AA9-43C7-B59E-A97ACBA94300}" srcOrd="1" destOrd="0" parTransId="{E35D61D6-CF35-4A6A-BCC0-B27FA563D5A8}" sibTransId="{D85BE303-0456-4B14-8E0F-3E660A049195}"/>
    <dgm:cxn modelId="{A95ED37D-C5BC-446F-859A-51BF50281254}" srcId="{BC3CFC2E-ED41-4041-B571-896B6F71D2A0}" destId="{D49EA994-AD00-4E71-9785-B29FBFDEFF80}" srcOrd="1" destOrd="0" parTransId="{12741E85-7A9D-4A19-A9B3-76BDDD8A6005}" sibTransId="{834DE061-5DF4-4FE0-8677-0A815A64EC04}"/>
    <dgm:cxn modelId="{68924DA1-7B76-4971-BF39-7651527D0FC4}" srcId="{BC3CFC2E-ED41-4041-B571-896B6F71D2A0}" destId="{8190A598-95F2-4E7F-A2E3-5483AA97465C}" srcOrd="0" destOrd="0" parTransId="{580B5285-6FF0-44EF-AE83-B051EDFC9448}" sibTransId="{58C073E0-CF37-4073-B2B4-D34D69BAA624}"/>
    <dgm:cxn modelId="{F0D12BF3-1AFB-4DD2-A7B0-DA394CCAD097}" srcId="{D0B4212D-BAB3-44D4-8FF0-ED550AE10F3A}" destId="{0EE10962-C735-4EDA-9200-AE3B071DD1BE}" srcOrd="0" destOrd="0" parTransId="{99FD59F1-ABFB-441D-8484-9F67690CF2AC}" sibTransId="{2ECF9191-FA2B-43FD-B104-03F7D044EDBA}"/>
    <dgm:cxn modelId="{45630B19-41CF-4867-B3F4-B883476A519B}" type="presOf" srcId="{D0B4212D-BAB3-44D4-8FF0-ED550AE10F3A}" destId="{BC41B840-DF80-45C1-8927-4A41D0DC190C}" srcOrd="0" destOrd="0" presId="urn:microsoft.com/office/officeart/2005/8/layout/hList1"/>
    <dgm:cxn modelId="{2731CC23-F265-4560-9553-B10B0029FC11}" type="presOf" srcId="{D49EA994-AD00-4E71-9785-B29FBFDEFF80}" destId="{26C4BEE2-EE75-42DD-BD24-6AA6723ADE9B}" srcOrd="0" destOrd="1" presId="urn:microsoft.com/office/officeart/2005/8/layout/hList1"/>
    <dgm:cxn modelId="{BA37AEE0-D866-49D9-8772-3A5A73443CCA}" srcId="{99B243D3-7CC8-4D59-9393-A5227CEB7171}" destId="{AA3137B0-6AB1-479C-A0EA-285B0DE148F3}" srcOrd="0" destOrd="0" parTransId="{51B7D5D3-B758-45C9-9B8E-6ACBF76BF34C}" sibTransId="{212AEADA-9702-4458-84C1-2E0B6FF86010}"/>
    <dgm:cxn modelId="{2A73E945-8DB4-4D55-9C9F-2D8CDD7EE115}" srcId="{AA3137B0-6AB1-479C-A0EA-285B0DE148F3}" destId="{59D0954A-7E1C-4290-B6E0-7F73A9874C04}" srcOrd="0" destOrd="0" parTransId="{57FE40A8-FCD9-41AB-AB71-E4FDB2BF015D}" sibTransId="{4E7B3D65-0E2F-49CF-A68A-B0086FDC674E}"/>
    <dgm:cxn modelId="{428D09E5-972D-4E6F-BA1B-B2DFE9CBD7AA}" type="presOf" srcId="{59D0954A-7E1C-4290-B6E0-7F73A9874C04}" destId="{9B82F1F3-A625-4B79-A554-5561B1676E49}" srcOrd="0" destOrd="0" presId="urn:microsoft.com/office/officeart/2005/8/layout/hList1"/>
    <dgm:cxn modelId="{EC98F2A7-3B87-4148-BF29-718225E0D21A}" type="presOf" srcId="{AA3137B0-6AB1-479C-A0EA-285B0DE148F3}" destId="{1081FEA4-37B8-4E78-9A71-C95F64B3F78D}" srcOrd="0" destOrd="0" presId="urn:microsoft.com/office/officeart/2005/8/layout/hList1"/>
    <dgm:cxn modelId="{654A689D-68F4-49B5-9264-F359A7A704D6}" type="presOf" srcId="{B5C3EA4F-0AA9-43C7-B59E-A97ACBA94300}" destId="{9B82F1F3-A625-4B79-A554-5561B1676E49}" srcOrd="0" destOrd="1" presId="urn:microsoft.com/office/officeart/2005/8/layout/hList1"/>
    <dgm:cxn modelId="{AFBE7892-9DBD-41E8-BB3C-E4F899BC974D}" type="presOf" srcId="{99B243D3-7CC8-4D59-9393-A5227CEB7171}" destId="{BB4A7F59-6464-4F1B-903B-C8215E431C80}" srcOrd="0" destOrd="0" presId="urn:microsoft.com/office/officeart/2005/8/layout/hList1"/>
    <dgm:cxn modelId="{E923B822-2A60-4C34-9459-D103EA767187}" type="presParOf" srcId="{BB4A7F59-6464-4F1B-903B-C8215E431C80}" destId="{C56A4BED-FB5F-4B04-8B6A-AC0062B703DF}" srcOrd="0" destOrd="0" presId="urn:microsoft.com/office/officeart/2005/8/layout/hList1"/>
    <dgm:cxn modelId="{C2C10E4D-8C92-488A-AD4F-BE7112F806B9}" type="presParOf" srcId="{C56A4BED-FB5F-4B04-8B6A-AC0062B703DF}" destId="{1081FEA4-37B8-4E78-9A71-C95F64B3F78D}" srcOrd="0" destOrd="0" presId="urn:microsoft.com/office/officeart/2005/8/layout/hList1"/>
    <dgm:cxn modelId="{78A904B9-06EF-4CB1-AFB7-04CABA1F43B6}" type="presParOf" srcId="{C56A4BED-FB5F-4B04-8B6A-AC0062B703DF}" destId="{9B82F1F3-A625-4B79-A554-5561B1676E49}" srcOrd="1" destOrd="0" presId="urn:microsoft.com/office/officeart/2005/8/layout/hList1"/>
    <dgm:cxn modelId="{1F64A5B4-704A-4819-912C-FD6985233C57}" type="presParOf" srcId="{BB4A7F59-6464-4F1B-903B-C8215E431C80}" destId="{63A37B9B-501F-419E-94B5-509D5DAF6BBA}" srcOrd="1" destOrd="0" presId="urn:microsoft.com/office/officeart/2005/8/layout/hList1"/>
    <dgm:cxn modelId="{DEDC5D4C-4CE1-4598-95EB-31433DC3066F}" type="presParOf" srcId="{BB4A7F59-6464-4F1B-903B-C8215E431C80}" destId="{52210403-50BB-45A1-839C-33291E4E49C8}" srcOrd="2" destOrd="0" presId="urn:microsoft.com/office/officeart/2005/8/layout/hList1"/>
    <dgm:cxn modelId="{FF534862-97F4-44CB-85D5-3A7E5024BC48}" type="presParOf" srcId="{52210403-50BB-45A1-839C-33291E4E49C8}" destId="{8FE30B53-FFE1-4B76-B2B5-26D20595CA26}" srcOrd="0" destOrd="0" presId="urn:microsoft.com/office/officeart/2005/8/layout/hList1"/>
    <dgm:cxn modelId="{5FD09133-5F9C-4DFA-A818-F3A002EA9342}" type="presParOf" srcId="{52210403-50BB-45A1-839C-33291E4E49C8}" destId="{26C4BEE2-EE75-42DD-BD24-6AA6723ADE9B}" srcOrd="1" destOrd="0" presId="urn:microsoft.com/office/officeart/2005/8/layout/hList1"/>
    <dgm:cxn modelId="{6C7AC8FF-3FA7-47E3-8466-2DBCA1519F0E}" type="presParOf" srcId="{BB4A7F59-6464-4F1B-903B-C8215E431C80}" destId="{8C3F5ECE-5410-4F6A-8918-29EBD294F074}" srcOrd="3" destOrd="0" presId="urn:microsoft.com/office/officeart/2005/8/layout/hList1"/>
    <dgm:cxn modelId="{44050C1D-516B-42CF-B617-A1B864443A1B}" type="presParOf" srcId="{BB4A7F59-6464-4F1B-903B-C8215E431C80}" destId="{EF9DDA82-0660-4A85-A566-2DF09873CDE4}" srcOrd="4" destOrd="0" presId="urn:microsoft.com/office/officeart/2005/8/layout/hList1"/>
    <dgm:cxn modelId="{F18CE32B-7E21-4E60-A60B-00D3AAFE9D61}" type="presParOf" srcId="{EF9DDA82-0660-4A85-A566-2DF09873CDE4}" destId="{BC41B840-DF80-45C1-8927-4A41D0DC190C}" srcOrd="0" destOrd="0" presId="urn:microsoft.com/office/officeart/2005/8/layout/hList1"/>
    <dgm:cxn modelId="{1F62E44A-CE98-4822-AC49-B0C27B0BF8FF}" type="presParOf" srcId="{EF9DDA82-0660-4A85-A566-2DF09873CDE4}" destId="{8BEBE1C2-4650-4127-8A81-C4E565D9B4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044F0-D0B8-4D10-A326-0308230E892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271C080-5698-42E8-AEA9-4FC931AE1F0B}">
      <dgm:prSet phldrT="[文本]"/>
      <dgm:spPr/>
      <dgm:t>
        <a:bodyPr/>
        <a:lstStyle/>
        <a:p>
          <a:r>
            <a:rPr lang="zh-CN" altLang="en-US" b="1" dirty="0" smtClean="0">
              <a:latin typeface="+mj-ea"/>
              <a:ea typeface="+mj-ea"/>
            </a:rPr>
            <a:t>单位（企业）基本情况表</a:t>
          </a:r>
          <a:endParaRPr lang="zh-CN" altLang="en-US" b="1" dirty="0">
            <a:latin typeface="+mj-ea"/>
            <a:ea typeface="+mj-ea"/>
          </a:endParaRPr>
        </a:p>
      </dgm:t>
    </dgm:pt>
    <dgm:pt modelId="{2939C60B-EA04-4BCC-B6E7-ED7AF9C18F96}" cxnId="{15C42968-8E0B-4D4C-A7FF-93782A907E94}" type="parTrans">
      <dgm:prSet/>
      <dgm:spPr/>
      <dgm:t>
        <a:bodyPr/>
        <a:lstStyle/>
        <a:p>
          <a:endParaRPr lang="zh-CN" altLang="en-US"/>
        </a:p>
      </dgm:t>
    </dgm:pt>
    <dgm:pt modelId="{B7041B20-9DF4-4F1E-B2D6-9BE477A1D50F}" cxnId="{15C42968-8E0B-4D4C-A7FF-93782A907E94}" type="sibTrans">
      <dgm:prSet/>
      <dgm:spPr/>
      <dgm:t>
        <a:bodyPr/>
        <a:lstStyle/>
        <a:p>
          <a:endParaRPr lang="zh-CN" altLang="en-US"/>
        </a:p>
      </dgm:t>
    </dgm:pt>
    <dgm:pt modelId="{A960D6F2-5BC8-4B8E-83EC-023F1A9C8D7C}">
      <dgm:prSet phldrT="[文本]" custT="1"/>
      <dgm:spPr/>
      <dgm:t>
        <a:bodyPr/>
        <a:lstStyle/>
        <a:p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课题性质是否填写为：</a:t>
          </a:r>
          <a:r>
            <a:rPr lang="zh-CN" altLang="zh-CN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上海市自然科学基金</a:t>
          </a:r>
          <a:endParaRPr lang="zh-CN" altLang="en-US" sz="1800" b="1" dirty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78080F99-7BE4-4425-8B92-7A9DCF644F7C}" cxnId="{FDC966F7-6713-4C4B-AD96-4153C4110468}" type="parTrans">
      <dgm:prSet/>
      <dgm:spPr/>
      <dgm:t>
        <a:bodyPr/>
        <a:lstStyle/>
        <a:p>
          <a:endParaRPr lang="zh-CN" altLang="en-US"/>
        </a:p>
      </dgm:t>
    </dgm:pt>
    <dgm:pt modelId="{89CE4685-3FB4-44F7-B4A2-9C9CA374D128}" cxnId="{FDC966F7-6713-4C4B-AD96-4153C4110468}" type="sibTrans">
      <dgm:prSet/>
      <dgm:spPr/>
      <dgm:t>
        <a:bodyPr/>
        <a:lstStyle/>
        <a:p>
          <a:endParaRPr lang="zh-CN" altLang="en-US"/>
        </a:p>
      </dgm:t>
    </dgm:pt>
    <dgm:pt modelId="{4E642622-D68C-4CC8-9876-E6EF7D9D4613}">
      <dgm:prSet phldrT="[文本]"/>
      <dgm:spPr/>
      <dgm:t>
        <a:bodyPr/>
        <a:lstStyle/>
        <a:p>
          <a:r>
            <a:rPr lang="zh-CN" altLang="en-US" b="1" dirty="0" smtClean="0">
              <a:latin typeface="+mj-ea"/>
              <a:ea typeface="+mj-ea"/>
            </a:rPr>
            <a:t>总体目标等</a:t>
          </a:r>
          <a:endParaRPr lang="zh-CN" altLang="en-US" b="1" dirty="0">
            <a:latin typeface="+mj-ea"/>
            <a:ea typeface="+mj-ea"/>
          </a:endParaRPr>
        </a:p>
      </dgm:t>
    </dgm:pt>
    <dgm:pt modelId="{3FC79483-6BE3-4838-B65E-C3CA7B72712F}" cxnId="{60D80AAD-0FE3-4A32-A6F7-2A172F019E59}" type="parTrans">
      <dgm:prSet/>
      <dgm:spPr/>
      <dgm:t>
        <a:bodyPr/>
        <a:lstStyle/>
        <a:p>
          <a:endParaRPr lang="zh-CN" altLang="en-US"/>
        </a:p>
      </dgm:t>
    </dgm:pt>
    <dgm:pt modelId="{228DCF92-7E0A-486F-81F0-B2711BC80D49}" cxnId="{60D80AAD-0FE3-4A32-A6F7-2A172F019E59}" type="sibTrans">
      <dgm:prSet/>
      <dgm:spPr/>
      <dgm:t>
        <a:bodyPr/>
        <a:lstStyle/>
        <a:p>
          <a:endParaRPr lang="zh-CN" altLang="en-US"/>
        </a:p>
      </dgm:t>
    </dgm:pt>
    <dgm:pt modelId="{DDE02E10-3B60-45D7-9EC9-76FCF93A8288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是否分成了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总体目标、创新点、研究内容、技术难点</a:t>
          </a:r>
          <a:r>
            <a:rPr lang="zh-CN" altLang="en-US" sz="1800" b="1" dirty="0" smtClean="0">
              <a:ea typeface="黑体" panose="02010609060101010101" pitchFamily="2" charset="-122"/>
            </a:rPr>
            <a:t>四个部分阐述</a:t>
          </a:r>
          <a:endParaRPr lang="zh-CN" altLang="en-US" sz="1800" b="1" dirty="0">
            <a:ea typeface="黑体" panose="02010609060101010101" pitchFamily="2" charset="-122"/>
          </a:endParaRPr>
        </a:p>
      </dgm:t>
    </dgm:pt>
    <dgm:pt modelId="{A21B8BB1-9FE6-473D-8931-7C8FF955DB2B}" cxnId="{CF02C51D-5335-45C8-8812-635382EA314C}" type="parTrans">
      <dgm:prSet/>
      <dgm:spPr/>
      <dgm:t>
        <a:bodyPr/>
        <a:lstStyle/>
        <a:p>
          <a:endParaRPr lang="zh-CN" altLang="en-US"/>
        </a:p>
      </dgm:t>
    </dgm:pt>
    <dgm:pt modelId="{18BFFDD0-AF1F-412E-9C42-4CCC7E577B2C}" cxnId="{CF02C51D-5335-45C8-8812-635382EA314C}" type="sibTrans">
      <dgm:prSet/>
      <dgm:spPr/>
      <dgm:t>
        <a:bodyPr/>
        <a:lstStyle/>
        <a:p>
          <a:endParaRPr lang="zh-CN" altLang="en-US"/>
        </a:p>
      </dgm:t>
    </dgm:pt>
    <dgm:pt modelId="{2C18B6BB-6D2E-4FA0-95EF-EA8771D39A08}">
      <dgm:prSet phldrT="[文本]"/>
      <dgm:spPr/>
      <dgm:t>
        <a:bodyPr/>
        <a:lstStyle/>
        <a:p>
          <a:r>
            <a:rPr lang="zh-CN" altLang="en-US" b="1" dirty="0" smtClean="0">
              <a:latin typeface="+mj-ea"/>
              <a:ea typeface="+mj-ea"/>
            </a:rPr>
            <a:t>考核指标</a:t>
          </a:r>
          <a:endParaRPr lang="zh-CN" altLang="en-US" b="1" dirty="0">
            <a:latin typeface="+mj-ea"/>
            <a:ea typeface="+mj-ea"/>
          </a:endParaRPr>
        </a:p>
      </dgm:t>
    </dgm:pt>
    <dgm:pt modelId="{18BA9470-5AF7-42DC-9C03-70EF56B3735E}" cxnId="{4C18E300-691D-454B-AF3A-A7CB0DBA812C}" type="parTrans">
      <dgm:prSet/>
      <dgm:spPr/>
      <dgm:t>
        <a:bodyPr/>
        <a:lstStyle/>
        <a:p>
          <a:endParaRPr lang="zh-CN" altLang="en-US"/>
        </a:p>
      </dgm:t>
    </dgm:pt>
    <dgm:pt modelId="{2B68411D-78EC-430C-8296-C0C5EE86C21C}" cxnId="{4C18E300-691D-454B-AF3A-A7CB0DBA812C}" type="sibTrans">
      <dgm:prSet/>
      <dgm:spPr/>
      <dgm:t>
        <a:bodyPr/>
        <a:lstStyle/>
        <a:p>
          <a:endParaRPr lang="zh-CN" altLang="en-US"/>
        </a:p>
      </dgm:t>
    </dgm:pt>
    <dgm:pt modelId="{0EA1F290-0D69-4928-9102-DDB3D3AD1CDF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是否填写了可考核的技术考核指标，论文格式是否参照了：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发表标注受本项目资助的</a:t>
          </a:r>
          <a:r>
            <a:rPr lang="en-US" altLang="zh-CN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SCI/EI**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篇、国内统计源期刊**篇</a:t>
          </a:r>
          <a:endParaRPr lang="zh-CN" altLang="en-US" sz="1800" b="1" dirty="0">
            <a:ea typeface="黑体" panose="02010609060101010101" pitchFamily="2" charset="-122"/>
          </a:endParaRPr>
        </a:p>
      </dgm:t>
    </dgm:pt>
    <dgm:pt modelId="{3A3A60DC-CA55-4C16-99F4-972548A7B917}" cxnId="{BDB81BEE-978B-49A2-B59B-66D56C5C9853}" type="parTrans">
      <dgm:prSet/>
      <dgm:spPr/>
      <dgm:t>
        <a:bodyPr/>
        <a:lstStyle/>
        <a:p>
          <a:endParaRPr lang="zh-CN" altLang="en-US"/>
        </a:p>
      </dgm:t>
    </dgm:pt>
    <dgm:pt modelId="{14F35353-DD39-44EB-A062-6D7C0B7FE639}" cxnId="{BDB81BEE-978B-49A2-B59B-66D56C5C9853}" type="sibTrans">
      <dgm:prSet/>
      <dgm:spPr/>
      <dgm:t>
        <a:bodyPr/>
        <a:lstStyle/>
        <a:p>
          <a:endParaRPr lang="zh-CN" altLang="en-US"/>
        </a:p>
      </dgm:t>
    </dgm:pt>
    <dgm:pt modelId="{EB22672A-5F4B-4918-B2CB-BFCC347977AC}">
      <dgm:prSet custT="1"/>
      <dgm:spPr/>
      <dgm:t>
        <a:bodyPr/>
        <a:lstStyle/>
        <a:p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知识产权、实验动物、国际合作选项是否选择正确</a:t>
          </a:r>
          <a:endParaRPr lang="zh-CN" altLang="en-US" sz="1800" b="1" dirty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371ABBDB-A922-4A40-A9CD-445B387BA153}" cxnId="{ABDA981C-A2F7-45BD-9DEF-C88F8A844A9F}" type="parTrans">
      <dgm:prSet/>
      <dgm:spPr/>
      <dgm:t>
        <a:bodyPr/>
        <a:lstStyle/>
        <a:p>
          <a:endParaRPr lang="zh-CN" altLang="en-US"/>
        </a:p>
      </dgm:t>
    </dgm:pt>
    <dgm:pt modelId="{55DAC858-2391-4A82-9A30-59AC8B018F0F}" cxnId="{ABDA981C-A2F7-45BD-9DEF-C88F8A844A9F}" type="sibTrans">
      <dgm:prSet/>
      <dgm:spPr/>
      <dgm:t>
        <a:bodyPr/>
        <a:lstStyle/>
        <a:p>
          <a:endParaRPr lang="zh-CN" altLang="en-US"/>
        </a:p>
      </dgm:t>
    </dgm:pt>
    <dgm:pt modelId="{AE65FD6C-EF0A-43F9-BB59-1935E4262305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文字内容和表格内容是否相匹配</a:t>
          </a:r>
          <a:endParaRPr lang="zh-CN" altLang="en-US" sz="1800" b="1" dirty="0">
            <a:ea typeface="黑体" panose="02010609060101010101" pitchFamily="2" charset="-122"/>
          </a:endParaRPr>
        </a:p>
      </dgm:t>
    </dgm:pt>
    <dgm:pt modelId="{7A304D90-6A13-46D8-B424-DB7419A0FE2D}" cxnId="{A54DC655-94B5-48B5-AF38-3C09327AFFE3}" type="parTrans">
      <dgm:prSet/>
      <dgm:spPr/>
      <dgm:t>
        <a:bodyPr/>
        <a:lstStyle/>
        <a:p>
          <a:endParaRPr lang="zh-CN" altLang="en-US"/>
        </a:p>
      </dgm:t>
    </dgm:pt>
    <dgm:pt modelId="{5431E680-0416-4F4F-962F-BE97E93C9618}" cxnId="{A54DC655-94B5-48B5-AF38-3C09327AFFE3}" type="sibTrans">
      <dgm:prSet/>
      <dgm:spPr/>
      <dgm:t>
        <a:bodyPr/>
        <a:lstStyle/>
        <a:p>
          <a:endParaRPr lang="zh-CN" altLang="en-US"/>
        </a:p>
      </dgm:t>
    </dgm:pt>
    <dgm:pt modelId="{4EDC202B-D053-4725-889A-836149E2572E}">
      <dgm:prSet/>
      <dgm:spPr/>
      <dgm:t>
        <a:bodyPr/>
        <a:lstStyle/>
        <a:p>
          <a:r>
            <a:rPr lang="zh-CN" altLang="en-US" b="1" dirty="0" smtClean="0">
              <a:latin typeface="+mj-ea"/>
              <a:ea typeface="+mj-ea"/>
            </a:rPr>
            <a:t>年度计划</a:t>
          </a:r>
          <a:endParaRPr lang="zh-CN" altLang="en-US" b="1" dirty="0">
            <a:latin typeface="+mj-ea"/>
            <a:ea typeface="+mj-ea"/>
          </a:endParaRPr>
        </a:p>
      </dgm:t>
    </dgm:pt>
    <dgm:pt modelId="{9644A858-B3D4-4FD2-9C12-5DD6612B9D5F}" cxnId="{50787165-07D2-4AAA-8665-E25D1FFBCA2E}" type="parTrans">
      <dgm:prSet/>
      <dgm:spPr/>
      <dgm:t>
        <a:bodyPr/>
        <a:lstStyle/>
        <a:p>
          <a:endParaRPr lang="zh-CN" altLang="en-US"/>
        </a:p>
      </dgm:t>
    </dgm:pt>
    <dgm:pt modelId="{E49B60B4-1997-4900-80F2-EA934B473457}" cxnId="{50787165-07D2-4AAA-8665-E25D1FFBCA2E}" type="sibTrans">
      <dgm:prSet/>
      <dgm:spPr/>
      <dgm:t>
        <a:bodyPr/>
        <a:lstStyle/>
        <a:p>
          <a:endParaRPr lang="zh-CN" altLang="en-US"/>
        </a:p>
      </dgm:t>
    </dgm:pt>
    <dgm:pt modelId="{0610F759-A4B1-4D08-9290-CCCE7E2B8785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是否按自然年度、自然季度划分工作节点</a:t>
          </a:r>
        </a:p>
      </dgm:t>
    </dgm:pt>
    <dgm:pt modelId="{17974B2A-2F55-44E5-B0E7-EC5B5518C096}" cxnId="{177C693D-D44C-498C-9AB6-577CD87C161A}" type="parTrans">
      <dgm:prSet/>
      <dgm:spPr/>
      <dgm:t>
        <a:bodyPr/>
        <a:lstStyle/>
        <a:p>
          <a:endParaRPr lang="zh-CN" altLang="en-US"/>
        </a:p>
      </dgm:t>
    </dgm:pt>
    <dgm:pt modelId="{9C8D458E-16DE-4920-B83C-DFC8B6CBCAAF}" cxnId="{177C693D-D44C-498C-9AB6-577CD87C161A}" type="sibTrans">
      <dgm:prSet/>
      <dgm:spPr/>
      <dgm:t>
        <a:bodyPr/>
        <a:lstStyle/>
        <a:p>
          <a:endParaRPr lang="zh-CN" altLang="en-US"/>
        </a:p>
      </dgm:t>
    </dgm:pt>
    <dgm:pt modelId="{777B54D3-F7A0-4B52-AD88-F3B4B68EE2C1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验收日期是否与结束日期一致</a:t>
          </a:r>
        </a:p>
      </dgm:t>
    </dgm:pt>
    <dgm:pt modelId="{10F5FA34-8643-483A-A8A1-A65E0B81490C}" cxnId="{191287FC-3A69-47B5-8E89-C6883F91AA84}" type="parTrans">
      <dgm:prSet/>
      <dgm:spPr/>
      <dgm:t>
        <a:bodyPr/>
        <a:lstStyle/>
        <a:p>
          <a:endParaRPr lang="zh-CN" altLang="en-US"/>
        </a:p>
      </dgm:t>
    </dgm:pt>
    <dgm:pt modelId="{D4BA6EA3-9899-4651-96F1-02F1929B63A6}" cxnId="{191287FC-3A69-47B5-8E89-C6883F91AA84}" type="sibTrans">
      <dgm:prSet/>
      <dgm:spPr/>
      <dgm:t>
        <a:bodyPr/>
        <a:lstStyle/>
        <a:p>
          <a:endParaRPr lang="zh-CN" altLang="en-US"/>
        </a:p>
      </dgm:t>
    </dgm:pt>
    <dgm:pt modelId="{0E1332EB-5834-41CB-B80C-E5353F7AE932}" type="pres">
      <dgm:prSet presAssocID="{99D044F0-D0B8-4D10-A326-0308230E89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4DB602-BE13-4BE6-BCB1-828ABF2AB46A}" type="pres">
      <dgm:prSet presAssocID="{6271C080-5698-42E8-AEA9-4FC931AE1F0B}" presName="composite" presStyleCnt="0"/>
      <dgm:spPr/>
    </dgm:pt>
    <dgm:pt modelId="{489AF67E-42DB-4750-9A5E-FFD9CE7F2ED0}" type="pres">
      <dgm:prSet presAssocID="{6271C080-5698-42E8-AEA9-4FC931AE1F0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8821D0-FD84-4B70-9CC0-0139A471471C}" type="pres">
      <dgm:prSet presAssocID="{6271C080-5698-42E8-AEA9-4FC931AE1F0B}" presName="descendantText" presStyleLbl="alignAcc1" presStyleIdx="0" presStyleCnt="4" custLinFactNeighborX="1290" custLinFactNeighborY="126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A1B3FA-0CCE-4633-B4C7-3044CC29DEE8}" type="pres">
      <dgm:prSet presAssocID="{B7041B20-9DF4-4F1E-B2D6-9BE477A1D50F}" presName="sp" presStyleCnt="0"/>
      <dgm:spPr/>
    </dgm:pt>
    <dgm:pt modelId="{1217AF7B-9707-4131-9B59-E358A2C8304B}" type="pres">
      <dgm:prSet presAssocID="{4E642622-D68C-4CC8-9876-E6EF7D9D4613}" presName="composite" presStyleCnt="0"/>
      <dgm:spPr/>
    </dgm:pt>
    <dgm:pt modelId="{1A65E1BB-9CE8-4D15-A62F-0A7149440662}" type="pres">
      <dgm:prSet presAssocID="{4E642622-D68C-4CC8-9876-E6EF7D9D461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C69629-3D24-47E4-A499-722C4D126AD8}" type="pres">
      <dgm:prSet presAssocID="{4E642622-D68C-4CC8-9876-E6EF7D9D461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CD2257-C10B-4C1B-807C-9C5C23646973}" type="pres">
      <dgm:prSet presAssocID="{228DCF92-7E0A-486F-81F0-B2711BC80D49}" presName="sp" presStyleCnt="0"/>
      <dgm:spPr/>
    </dgm:pt>
    <dgm:pt modelId="{4346325C-A1CF-46A6-9E12-B2AF236D5A51}" type="pres">
      <dgm:prSet presAssocID="{2C18B6BB-6D2E-4FA0-95EF-EA8771D39A08}" presName="composite" presStyleCnt="0"/>
      <dgm:spPr/>
    </dgm:pt>
    <dgm:pt modelId="{2A2F2497-6114-47E3-A8DD-9C0876233E1C}" type="pres">
      <dgm:prSet presAssocID="{2C18B6BB-6D2E-4FA0-95EF-EA8771D39A0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1C8715-6AA7-4E67-BC06-CE3EE11E68EE}" type="pres">
      <dgm:prSet presAssocID="{2C18B6BB-6D2E-4FA0-95EF-EA8771D39A0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C64874-2FD6-4E59-A19F-F6E63BB661AB}" type="pres">
      <dgm:prSet presAssocID="{2B68411D-78EC-430C-8296-C0C5EE86C21C}" presName="sp" presStyleCnt="0"/>
      <dgm:spPr/>
    </dgm:pt>
    <dgm:pt modelId="{A726E35B-4D92-42E8-9E9F-96DA63B716A6}" type="pres">
      <dgm:prSet presAssocID="{4EDC202B-D053-4725-889A-836149E2572E}" presName="composite" presStyleCnt="0"/>
      <dgm:spPr/>
    </dgm:pt>
    <dgm:pt modelId="{8772B3F9-872A-4E19-8E63-AB2178FC0DD8}" type="pres">
      <dgm:prSet presAssocID="{4EDC202B-D053-4725-889A-836149E2572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855A7D-071F-4FFC-88D7-ED6AF2B2F2DD}" type="pres">
      <dgm:prSet presAssocID="{4EDC202B-D053-4725-889A-836149E2572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598F9DE-BDA2-4C39-9EF5-A94CFB240F41}" type="presOf" srcId="{A960D6F2-5BC8-4B8E-83EC-023F1A9C8D7C}" destId="{568821D0-FD84-4B70-9CC0-0139A471471C}" srcOrd="0" destOrd="0" presId="urn:microsoft.com/office/officeart/2005/8/layout/chevron2"/>
    <dgm:cxn modelId="{AABF2BFE-32DB-4753-B826-AD1DEADF5B8B}" type="presOf" srcId="{AE65FD6C-EF0A-43F9-BB59-1935E4262305}" destId="{BC1C8715-6AA7-4E67-BC06-CE3EE11E68EE}" srcOrd="0" destOrd="1" presId="urn:microsoft.com/office/officeart/2005/8/layout/chevron2"/>
    <dgm:cxn modelId="{ABDA981C-A2F7-45BD-9DEF-C88F8A844A9F}" srcId="{6271C080-5698-42E8-AEA9-4FC931AE1F0B}" destId="{EB22672A-5F4B-4918-B2CB-BFCC347977AC}" srcOrd="1" destOrd="0" parTransId="{371ABBDB-A922-4A40-A9CD-445B387BA153}" sibTransId="{55DAC858-2391-4A82-9A30-59AC8B018F0F}"/>
    <dgm:cxn modelId="{CF02C51D-5335-45C8-8812-635382EA314C}" srcId="{4E642622-D68C-4CC8-9876-E6EF7D9D4613}" destId="{DDE02E10-3B60-45D7-9EC9-76FCF93A8288}" srcOrd="0" destOrd="0" parTransId="{A21B8BB1-9FE6-473D-8931-7C8FF955DB2B}" sibTransId="{18BFFDD0-AF1F-412E-9C42-4CCC7E577B2C}"/>
    <dgm:cxn modelId="{BDB81BEE-978B-49A2-B59B-66D56C5C9853}" srcId="{2C18B6BB-6D2E-4FA0-95EF-EA8771D39A08}" destId="{0EA1F290-0D69-4928-9102-DDB3D3AD1CDF}" srcOrd="0" destOrd="0" parTransId="{3A3A60DC-CA55-4C16-99F4-972548A7B917}" sibTransId="{14F35353-DD39-44EB-A062-6D7C0B7FE639}"/>
    <dgm:cxn modelId="{A54DC655-94B5-48B5-AF38-3C09327AFFE3}" srcId="{2C18B6BB-6D2E-4FA0-95EF-EA8771D39A08}" destId="{AE65FD6C-EF0A-43F9-BB59-1935E4262305}" srcOrd="1" destOrd="0" parTransId="{7A304D90-6A13-46D8-B424-DB7419A0FE2D}" sibTransId="{5431E680-0416-4F4F-962F-BE97E93C9618}"/>
    <dgm:cxn modelId="{137372EA-7014-4D4A-96AE-286D27D3C69D}" type="presOf" srcId="{DDE02E10-3B60-45D7-9EC9-76FCF93A8288}" destId="{0CC69629-3D24-47E4-A499-722C4D126AD8}" srcOrd="0" destOrd="0" presId="urn:microsoft.com/office/officeart/2005/8/layout/chevron2"/>
    <dgm:cxn modelId="{0163AD0E-25CC-4056-938B-93A29E3317B7}" type="presOf" srcId="{2C18B6BB-6D2E-4FA0-95EF-EA8771D39A08}" destId="{2A2F2497-6114-47E3-A8DD-9C0876233E1C}" srcOrd="0" destOrd="0" presId="urn:microsoft.com/office/officeart/2005/8/layout/chevron2"/>
    <dgm:cxn modelId="{4545EDF9-B692-49F9-BE7A-B8C5FDE274D0}" type="presOf" srcId="{EB22672A-5F4B-4918-B2CB-BFCC347977AC}" destId="{568821D0-FD84-4B70-9CC0-0139A471471C}" srcOrd="0" destOrd="1" presId="urn:microsoft.com/office/officeart/2005/8/layout/chevron2"/>
    <dgm:cxn modelId="{50787165-07D2-4AAA-8665-E25D1FFBCA2E}" srcId="{99D044F0-D0B8-4D10-A326-0308230E892A}" destId="{4EDC202B-D053-4725-889A-836149E2572E}" srcOrd="3" destOrd="0" parTransId="{9644A858-B3D4-4FD2-9C12-5DD6612B9D5F}" sibTransId="{E49B60B4-1997-4900-80F2-EA934B473457}"/>
    <dgm:cxn modelId="{445841FC-1BE9-4818-B8FC-C0D3CC97E5C6}" type="presOf" srcId="{4EDC202B-D053-4725-889A-836149E2572E}" destId="{8772B3F9-872A-4E19-8E63-AB2178FC0DD8}" srcOrd="0" destOrd="0" presId="urn:microsoft.com/office/officeart/2005/8/layout/chevron2"/>
    <dgm:cxn modelId="{206D8AC8-C52B-47EE-BD9F-FB1E4FD160BD}" type="presOf" srcId="{4E642622-D68C-4CC8-9876-E6EF7D9D4613}" destId="{1A65E1BB-9CE8-4D15-A62F-0A7149440662}" srcOrd="0" destOrd="0" presId="urn:microsoft.com/office/officeart/2005/8/layout/chevron2"/>
    <dgm:cxn modelId="{9FD97E49-CE8C-4E67-B587-18D7C88974C4}" type="presOf" srcId="{0EA1F290-0D69-4928-9102-DDB3D3AD1CDF}" destId="{BC1C8715-6AA7-4E67-BC06-CE3EE11E68EE}" srcOrd="0" destOrd="0" presId="urn:microsoft.com/office/officeart/2005/8/layout/chevron2"/>
    <dgm:cxn modelId="{4C18E300-691D-454B-AF3A-A7CB0DBA812C}" srcId="{99D044F0-D0B8-4D10-A326-0308230E892A}" destId="{2C18B6BB-6D2E-4FA0-95EF-EA8771D39A08}" srcOrd="2" destOrd="0" parTransId="{18BA9470-5AF7-42DC-9C03-70EF56B3735E}" sibTransId="{2B68411D-78EC-430C-8296-C0C5EE86C21C}"/>
    <dgm:cxn modelId="{052B2386-137A-49C2-9201-8E31F9DED467}" type="presOf" srcId="{777B54D3-F7A0-4B52-AD88-F3B4B68EE2C1}" destId="{F9855A7D-071F-4FFC-88D7-ED6AF2B2F2DD}" srcOrd="0" destOrd="1" presId="urn:microsoft.com/office/officeart/2005/8/layout/chevron2"/>
    <dgm:cxn modelId="{191287FC-3A69-47B5-8E89-C6883F91AA84}" srcId="{4EDC202B-D053-4725-889A-836149E2572E}" destId="{777B54D3-F7A0-4B52-AD88-F3B4B68EE2C1}" srcOrd="1" destOrd="0" parTransId="{10F5FA34-8643-483A-A8A1-A65E0B81490C}" sibTransId="{D4BA6EA3-9899-4651-96F1-02F1929B63A6}"/>
    <dgm:cxn modelId="{FDC966F7-6713-4C4B-AD96-4153C4110468}" srcId="{6271C080-5698-42E8-AEA9-4FC931AE1F0B}" destId="{A960D6F2-5BC8-4B8E-83EC-023F1A9C8D7C}" srcOrd="0" destOrd="0" parTransId="{78080F99-7BE4-4425-8B92-7A9DCF644F7C}" sibTransId="{89CE4685-3FB4-44F7-B4A2-9C9CA374D128}"/>
    <dgm:cxn modelId="{521F9C91-6DD4-45A8-8F0F-5B227A3E16FE}" type="presOf" srcId="{99D044F0-D0B8-4D10-A326-0308230E892A}" destId="{0E1332EB-5834-41CB-B80C-E5353F7AE932}" srcOrd="0" destOrd="0" presId="urn:microsoft.com/office/officeart/2005/8/layout/chevron2"/>
    <dgm:cxn modelId="{60D80AAD-0FE3-4A32-A6F7-2A172F019E59}" srcId="{99D044F0-D0B8-4D10-A326-0308230E892A}" destId="{4E642622-D68C-4CC8-9876-E6EF7D9D4613}" srcOrd="1" destOrd="0" parTransId="{3FC79483-6BE3-4838-B65E-C3CA7B72712F}" sibTransId="{228DCF92-7E0A-486F-81F0-B2711BC80D49}"/>
    <dgm:cxn modelId="{177C693D-D44C-498C-9AB6-577CD87C161A}" srcId="{4EDC202B-D053-4725-889A-836149E2572E}" destId="{0610F759-A4B1-4D08-9290-CCCE7E2B8785}" srcOrd="0" destOrd="0" parTransId="{17974B2A-2F55-44E5-B0E7-EC5B5518C096}" sibTransId="{9C8D458E-16DE-4920-B83C-DFC8B6CBCAAF}"/>
    <dgm:cxn modelId="{15C42968-8E0B-4D4C-A7FF-93782A907E94}" srcId="{99D044F0-D0B8-4D10-A326-0308230E892A}" destId="{6271C080-5698-42E8-AEA9-4FC931AE1F0B}" srcOrd="0" destOrd="0" parTransId="{2939C60B-EA04-4BCC-B6E7-ED7AF9C18F96}" sibTransId="{B7041B20-9DF4-4F1E-B2D6-9BE477A1D50F}"/>
    <dgm:cxn modelId="{ADD9F68F-E6C0-4894-9069-331F2920FA4B}" type="presOf" srcId="{6271C080-5698-42E8-AEA9-4FC931AE1F0B}" destId="{489AF67E-42DB-4750-9A5E-FFD9CE7F2ED0}" srcOrd="0" destOrd="0" presId="urn:microsoft.com/office/officeart/2005/8/layout/chevron2"/>
    <dgm:cxn modelId="{53B0EF03-78CE-43C3-B4A7-361C6FC9B12E}" type="presOf" srcId="{0610F759-A4B1-4D08-9290-CCCE7E2B8785}" destId="{F9855A7D-071F-4FFC-88D7-ED6AF2B2F2DD}" srcOrd="0" destOrd="0" presId="urn:microsoft.com/office/officeart/2005/8/layout/chevron2"/>
    <dgm:cxn modelId="{4F6958BF-B46E-4033-B5FA-79E0A1A94796}" type="presParOf" srcId="{0E1332EB-5834-41CB-B80C-E5353F7AE932}" destId="{5E4DB602-BE13-4BE6-BCB1-828ABF2AB46A}" srcOrd="0" destOrd="0" presId="urn:microsoft.com/office/officeart/2005/8/layout/chevron2"/>
    <dgm:cxn modelId="{8DBE651C-2935-47EF-A501-BB58FD9F92E9}" type="presParOf" srcId="{5E4DB602-BE13-4BE6-BCB1-828ABF2AB46A}" destId="{489AF67E-42DB-4750-9A5E-FFD9CE7F2ED0}" srcOrd="0" destOrd="0" presId="urn:microsoft.com/office/officeart/2005/8/layout/chevron2"/>
    <dgm:cxn modelId="{635641FA-E55A-4867-BE06-DE3C8EC94755}" type="presParOf" srcId="{5E4DB602-BE13-4BE6-BCB1-828ABF2AB46A}" destId="{568821D0-FD84-4B70-9CC0-0139A471471C}" srcOrd="1" destOrd="0" presId="urn:microsoft.com/office/officeart/2005/8/layout/chevron2"/>
    <dgm:cxn modelId="{98586336-03BD-4DB9-B0C5-62DBC6055B31}" type="presParOf" srcId="{0E1332EB-5834-41CB-B80C-E5353F7AE932}" destId="{FBA1B3FA-0CCE-4633-B4C7-3044CC29DEE8}" srcOrd="1" destOrd="0" presId="urn:microsoft.com/office/officeart/2005/8/layout/chevron2"/>
    <dgm:cxn modelId="{0E26BE8B-371D-4EB7-ADCB-9280B1A1C8E1}" type="presParOf" srcId="{0E1332EB-5834-41CB-B80C-E5353F7AE932}" destId="{1217AF7B-9707-4131-9B59-E358A2C8304B}" srcOrd="2" destOrd="0" presId="urn:microsoft.com/office/officeart/2005/8/layout/chevron2"/>
    <dgm:cxn modelId="{5B41159A-117A-42D8-B07B-68552CA00739}" type="presParOf" srcId="{1217AF7B-9707-4131-9B59-E358A2C8304B}" destId="{1A65E1BB-9CE8-4D15-A62F-0A7149440662}" srcOrd="0" destOrd="0" presId="urn:microsoft.com/office/officeart/2005/8/layout/chevron2"/>
    <dgm:cxn modelId="{B16E32A2-C289-4F43-8140-793E8C9DB55D}" type="presParOf" srcId="{1217AF7B-9707-4131-9B59-E358A2C8304B}" destId="{0CC69629-3D24-47E4-A499-722C4D126AD8}" srcOrd="1" destOrd="0" presId="urn:microsoft.com/office/officeart/2005/8/layout/chevron2"/>
    <dgm:cxn modelId="{3F84E94A-F699-4A3E-AF91-BCCE07084C1C}" type="presParOf" srcId="{0E1332EB-5834-41CB-B80C-E5353F7AE932}" destId="{D6CD2257-C10B-4C1B-807C-9C5C23646973}" srcOrd="3" destOrd="0" presId="urn:microsoft.com/office/officeart/2005/8/layout/chevron2"/>
    <dgm:cxn modelId="{915FE064-78C2-4C2B-B3A8-C177C8F2878F}" type="presParOf" srcId="{0E1332EB-5834-41CB-B80C-E5353F7AE932}" destId="{4346325C-A1CF-46A6-9E12-B2AF236D5A51}" srcOrd="4" destOrd="0" presId="urn:microsoft.com/office/officeart/2005/8/layout/chevron2"/>
    <dgm:cxn modelId="{58B86B5D-79C5-4374-A265-74F34E3D5A86}" type="presParOf" srcId="{4346325C-A1CF-46A6-9E12-B2AF236D5A51}" destId="{2A2F2497-6114-47E3-A8DD-9C0876233E1C}" srcOrd="0" destOrd="0" presId="urn:microsoft.com/office/officeart/2005/8/layout/chevron2"/>
    <dgm:cxn modelId="{14840E12-35CF-4CBC-B36F-5596B1C24FEA}" type="presParOf" srcId="{4346325C-A1CF-46A6-9E12-B2AF236D5A51}" destId="{BC1C8715-6AA7-4E67-BC06-CE3EE11E68EE}" srcOrd="1" destOrd="0" presId="urn:microsoft.com/office/officeart/2005/8/layout/chevron2"/>
    <dgm:cxn modelId="{96F9A312-15D6-4703-B79E-0C970ADAE505}" type="presParOf" srcId="{0E1332EB-5834-41CB-B80C-E5353F7AE932}" destId="{0AC64874-2FD6-4E59-A19F-F6E63BB661AB}" srcOrd="5" destOrd="0" presId="urn:microsoft.com/office/officeart/2005/8/layout/chevron2"/>
    <dgm:cxn modelId="{D25255D0-0B8B-47B7-A28D-E0BB085F7272}" type="presParOf" srcId="{0E1332EB-5834-41CB-B80C-E5353F7AE932}" destId="{A726E35B-4D92-42E8-9E9F-96DA63B716A6}" srcOrd="6" destOrd="0" presId="urn:microsoft.com/office/officeart/2005/8/layout/chevron2"/>
    <dgm:cxn modelId="{84CF6472-7717-418E-8C0F-B9A18D11FCD9}" type="presParOf" srcId="{A726E35B-4D92-42E8-9E9F-96DA63B716A6}" destId="{8772B3F9-872A-4E19-8E63-AB2178FC0DD8}" srcOrd="0" destOrd="0" presId="urn:microsoft.com/office/officeart/2005/8/layout/chevron2"/>
    <dgm:cxn modelId="{0FA23943-5B05-4D09-BDB1-13BBA63CF55B}" type="presParOf" srcId="{A726E35B-4D92-42E8-9E9F-96DA63B716A6}" destId="{F9855A7D-071F-4FFC-88D7-ED6AF2B2F2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044F0-D0B8-4D10-A326-0308230E892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271C080-5698-42E8-AEA9-4FC931AE1F0B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财务审预算</a:t>
          </a:r>
          <a:endParaRPr lang="zh-CN" altLang="en-US" sz="1400" b="1" dirty="0">
            <a:latin typeface="+mj-ea"/>
            <a:ea typeface="+mj-ea"/>
          </a:endParaRPr>
        </a:p>
      </dgm:t>
    </dgm:pt>
    <dgm:pt modelId="{2939C60B-EA04-4BCC-B6E7-ED7AF9C18F96}" cxnId="{15C42968-8E0B-4D4C-A7FF-93782A907E94}" type="parTrans">
      <dgm:prSet/>
      <dgm:spPr/>
      <dgm:t>
        <a:bodyPr/>
        <a:lstStyle/>
        <a:p>
          <a:endParaRPr lang="zh-CN" altLang="en-US"/>
        </a:p>
      </dgm:t>
    </dgm:pt>
    <dgm:pt modelId="{B7041B20-9DF4-4F1E-B2D6-9BE477A1D50F}" cxnId="{15C42968-8E0B-4D4C-A7FF-93782A907E94}" type="sibTrans">
      <dgm:prSet/>
      <dgm:spPr/>
      <dgm:t>
        <a:bodyPr/>
        <a:lstStyle/>
        <a:p>
          <a:endParaRPr lang="zh-CN" altLang="en-US"/>
        </a:p>
      </dgm:t>
    </dgm:pt>
    <dgm:pt modelId="{A960D6F2-5BC8-4B8E-83EC-023F1A9C8D7C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任务书在正式提交之前，务必请项目承担单位财务部门相关负责人进行审核。</a:t>
          </a:r>
          <a:r>
            <a:rPr lang="zh-CN" altLang="en-US" sz="1800" b="1" dirty="0" smtClean="0">
              <a:solidFill>
                <a:srgbClr val="FF0000"/>
              </a:solidFill>
              <a:ea typeface="黑体" panose="02010609060101010101" pitchFamily="2" charset="-122"/>
            </a:rPr>
            <a:t>通过市科委审核后不再退回修改。</a:t>
          </a:r>
          <a:endParaRPr lang="zh-CN" altLang="en-US" sz="1800" dirty="0"/>
        </a:p>
      </dgm:t>
    </dgm:pt>
    <dgm:pt modelId="{78080F99-7BE4-4425-8B92-7A9DCF644F7C}" cxnId="{FDC966F7-6713-4C4B-AD96-4153C4110468}" type="parTrans">
      <dgm:prSet/>
      <dgm:spPr/>
      <dgm:t>
        <a:bodyPr/>
        <a:lstStyle/>
        <a:p>
          <a:endParaRPr lang="zh-CN" altLang="en-US"/>
        </a:p>
      </dgm:t>
    </dgm:pt>
    <dgm:pt modelId="{89CE4685-3FB4-44F7-B4A2-9C9CA374D128}" cxnId="{FDC966F7-6713-4C4B-AD96-4153C4110468}" type="sibTrans">
      <dgm:prSet/>
      <dgm:spPr/>
      <dgm:t>
        <a:bodyPr/>
        <a:lstStyle/>
        <a:p>
          <a:endParaRPr lang="zh-CN" altLang="en-US"/>
        </a:p>
      </dgm:t>
    </dgm:pt>
    <dgm:pt modelId="{4E642622-D68C-4CC8-9876-E6EF7D9D4613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修改按要求</a:t>
          </a:r>
          <a:endParaRPr lang="zh-CN" altLang="en-US" sz="1400" b="1" dirty="0">
            <a:latin typeface="+mj-ea"/>
            <a:ea typeface="+mj-ea"/>
          </a:endParaRPr>
        </a:p>
      </dgm:t>
    </dgm:pt>
    <dgm:pt modelId="{3FC79483-6BE3-4838-B65E-C3CA7B72712F}" cxnId="{60D80AAD-0FE3-4A32-A6F7-2A172F019E59}" type="parTrans">
      <dgm:prSet/>
      <dgm:spPr/>
      <dgm:t>
        <a:bodyPr/>
        <a:lstStyle/>
        <a:p>
          <a:endParaRPr lang="zh-CN" altLang="en-US"/>
        </a:p>
      </dgm:t>
    </dgm:pt>
    <dgm:pt modelId="{228DCF92-7E0A-486F-81F0-B2711BC80D49}" cxnId="{60D80AAD-0FE3-4A32-A6F7-2A172F019E59}" type="sibTrans">
      <dgm:prSet/>
      <dgm:spPr/>
      <dgm:t>
        <a:bodyPr/>
        <a:lstStyle/>
        <a:p>
          <a:endParaRPr lang="zh-CN" altLang="en-US"/>
        </a:p>
      </dgm:t>
    </dgm:pt>
    <dgm:pt modelId="{DDE02E10-3B60-45D7-9EC9-76FCF93A8288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任务书经科委审核不通过的，课题负责人将收到短信通知，修改意见则发送至项目负责人的电子邮箱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，请务必尽快</a:t>
          </a:r>
          <a:r>
            <a:rPr lang="zh-CN" altLang="en-US" sz="18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rPr>
            <a:t>按照修改意见逐条修改</a:t>
          </a:r>
          <a:r>
            <a:rPr lang="zh-CN" altLang="en-US" sz="1800" b="1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后再次提交，并请单位科管部门再次预审核。</a:t>
          </a:r>
          <a:endParaRPr lang="zh-CN" altLang="en-US" sz="1800" dirty="0">
            <a:solidFill>
              <a:schemeClr val="tx1"/>
            </a:solidFill>
          </a:endParaRPr>
        </a:p>
      </dgm:t>
    </dgm:pt>
    <dgm:pt modelId="{A21B8BB1-9FE6-473D-8931-7C8FF955DB2B}" cxnId="{CF02C51D-5335-45C8-8812-635382EA314C}" type="parTrans">
      <dgm:prSet/>
      <dgm:spPr/>
      <dgm:t>
        <a:bodyPr/>
        <a:lstStyle/>
        <a:p>
          <a:endParaRPr lang="zh-CN" altLang="en-US"/>
        </a:p>
      </dgm:t>
    </dgm:pt>
    <dgm:pt modelId="{18BFFDD0-AF1F-412E-9C42-4CCC7E577B2C}" cxnId="{CF02C51D-5335-45C8-8812-635382EA314C}" type="sibTrans">
      <dgm:prSet/>
      <dgm:spPr/>
      <dgm:t>
        <a:bodyPr/>
        <a:lstStyle/>
        <a:p>
          <a:endParaRPr lang="zh-CN" altLang="en-US"/>
        </a:p>
      </dgm:t>
    </dgm:pt>
    <dgm:pt modelId="{2C18B6BB-6D2E-4FA0-95EF-EA8771D39A08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寄送动物表</a:t>
          </a:r>
          <a:endParaRPr lang="zh-CN" altLang="en-US" sz="1400" b="1" dirty="0">
            <a:latin typeface="+mj-ea"/>
            <a:ea typeface="+mj-ea"/>
          </a:endParaRPr>
        </a:p>
      </dgm:t>
    </dgm:pt>
    <dgm:pt modelId="{18BA9470-5AF7-42DC-9C03-70EF56B3735E}" cxnId="{4C18E300-691D-454B-AF3A-A7CB0DBA812C}" type="parTrans">
      <dgm:prSet/>
      <dgm:spPr/>
      <dgm:t>
        <a:bodyPr/>
        <a:lstStyle/>
        <a:p>
          <a:endParaRPr lang="zh-CN" altLang="en-US"/>
        </a:p>
      </dgm:t>
    </dgm:pt>
    <dgm:pt modelId="{2B68411D-78EC-430C-8296-C0C5EE86C21C}" cxnId="{4C18E300-691D-454B-AF3A-A7CB0DBA812C}" type="sibTrans">
      <dgm:prSet/>
      <dgm:spPr/>
      <dgm:t>
        <a:bodyPr/>
        <a:lstStyle/>
        <a:p>
          <a:endParaRPr lang="zh-CN" altLang="en-US"/>
        </a:p>
      </dgm:t>
    </dgm:pt>
    <dgm:pt modelId="{0EA1F290-0D69-4928-9102-DDB3D3AD1CDF}">
      <dgm:prSet phldrT="[文本]" custT="1"/>
      <dgm:spPr/>
      <dgm:t>
        <a:bodyPr/>
        <a:lstStyle/>
        <a:p>
          <a:r>
            <a:rPr lang="zh-CN" altLang="zh-CN" sz="1800" b="1" dirty="0" smtClean="0">
              <a:ea typeface="黑体" panose="02010609060101010101" pitchFamily="2" charset="-122"/>
            </a:rPr>
            <a:t>实验动物使用情况表</a:t>
          </a:r>
          <a:r>
            <a:rPr lang="zh-CN" altLang="zh-CN" sz="1800" b="1" dirty="0" smtClean="0">
              <a:solidFill>
                <a:srgbClr val="FF0000"/>
              </a:solidFill>
              <a:ea typeface="黑体" panose="02010609060101010101" pitchFamily="2" charset="-122"/>
            </a:rPr>
            <a:t>提交后即可打印</a:t>
          </a:r>
          <a:r>
            <a:rPr lang="zh-CN" altLang="zh-CN" sz="1800" b="1" dirty="0" smtClean="0">
              <a:ea typeface="黑体" panose="02010609060101010101" pitchFamily="2" charset="-122"/>
            </a:rPr>
            <a:t>，请尽快盖章后寄一份至上海市实验动物管理办公室，具体邮寄地址见</a:t>
          </a:r>
          <a:r>
            <a:rPr lang="zh-CN" altLang="en-US" sz="1800" b="1" dirty="0" smtClean="0">
              <a:ea typeface="黑体" panose="02010609060101010101" pitchFamily="2" charset="-122"/>
            </a:rPr>
            <a:t>实验动物表</a:t>
          </a:r>
          <a:endParaRPr lang="zh-CN" altLang="en-US" dirty="0"/>
        </a:p>
      </dgm:t>
    </dgm:pt>
    <dgm:pt modelId="{3A3A60DC-CA55-4C16-99F4-972548A7B917}" cxnId="{BDB81BEE-978B-49A2-B59B-66D56C5C9853}" type="parTrans">
      <dgm:prSet/>
      <dgm:spPr/>
      <dgm:t>
        <a:bodyPr/>
        <a:lstStyle/>
        <a:p>
          <a:endParaRPr lang="zh-CN" altLang="en-US"/>
        </a:p>
      </dgm:t>
    </dgm:pt>
    <dgm:pt modelId="{14F35353-DD39-44EB-A062-6D7C0B7FE639}" cxnId="{BDB81BEE-978B-49A2-B59B-66D56C5C9853}" type="sibTrans">
      <dgm:prSet/>
      <dgm:spPr/>
      <dgm:t>
        <a:bodyPr/>
        <a:lstStyle/>
        <a:p>
          <a:endParaRPr lang="zh-CN" altLang="en-US"/>
        </a:p>
      </dgm:t>
    </dgm:pt>
    <dgm:pt modelId="{90957416-1D35-40D8-B19B-9DD19108E65E}">
      <dgm:prSet phldrT="[文本]" custT="1"/>
      <dgm:spPr/>
      <dgm:t>
        <a:bodyPr/>
        <a:lstStyle/>
        <a:p>
          <a:r>
            <a:rPr lang="zh-CN" altLang="en-US" sz="1800" b="1" dirty="0" smtClean="0">
              <a:solidFill>
                <a:srgbClr val="FF0000"/>
              </a:solidFill>
              <a:latin typeface="+mj-ea"/>
              <a:ea typeface="+mj-ea"/>
            </a:rPr>
            <a:t>间接费用和绩效支出列支比例务必核实确认。</a:t>
          </a:r>
          <a:endParaRPr lang="zh-CN" altLang="en-US" sz="1800" b="1" dirty="0">
            <a:solidFill>
              <a:srgbClr val="FF0000"/>
            </a:solidFill>
            <a:latin typeface="+mj-ea"/>
            <a:ea typeface="+mj-ea"/>
          </a:endParaRPr>
        </a:p>
      </dgm:t>
    </dgm:pt>
    <dgm:pt modelId="{05303306-58BA-4765-82EF-066E3FC4327F}" cxnId="{B138AFA0-57CD-40B5-9659-CE55B18CFB06}" type="parTrans">
      <dgm:prSet/>
      <dgm:spPr/>
    </dgm:pt>
    <dgm:pt modelId="{F650B26D-7592-4D5A-BA65-9B8625392637}" cxnId="{B138AFA0-57CD-40B5-9659-CE55B18CFB06}" type="sibTrans">
      <dgm:prSet/>
      <dgm:spPr/>
    </dgm:pt>
    <dgm:pt modelId="{0E1332EB-5834-41CB-B80C-E5353F7AE932}" type="pres">
      <dgm:prSet presAssocID="{99D044F0-D0B8-4D10-A326-0308230E89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4DB602-BE13-4BE6-BCB1-828ABF2AB46A}" type="pres">
      <dgm:prSet presAssocID="{6271C080-5698-42E8-AEA9-4FC931AE1F0B}" presName="composite" presStyleCnt="0"/>
      <dgm:spPr/>
    </dgm:pt>
    <dgm:pt modelId="{489AF67E-42DB-4750-9A5E-FFD9CE7F2ED0}" type="pres">
      <dgm:prSet presAssocID="{6271C080-5698-42E8-AEA9-4FC931AE1F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8821D0-FD84-4B70-9CC0-0139A471471C}" type="pres">
      <dgm:prSet presAssocID="{6271C080-5698-42E8-AEA9-4FC931AE1F0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A1B3FA-0CCE-4633-B4C7-3044CC29DEE8}" type="pres">
      <dgm:prSet presAssocID="{B7041B20-9DF4-4F1E-B2D6-9BE477A1D50F}" presName="sp" presStyleCnt="0"/>
      <dgm:spPr/>
    </dgm:pt>
    <dgm:pt modelId="{1217AF7B-9707-4131-9B59-E358A2C8304B}" type="pres">
      <dgm:prSet presAssocID="{4E642622-D68C-4CC8-9876-E6EF7D9D4613}" presName="composite" presStyleCnt="0"/>
      <dgm:spPr/>
    </dgm:pt>
    <dgm:pt modelId="{1A65E1BB-9CE8-4D15-A62F-0A7149440662}" type="pres">
      <dgm:prSet presAssocID="{4E642622-D68C-4CC8-9876-E6EF7D9D46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C69629-3D24-47E4-A499-722C4D126AD8}" type="pres">
      <dgm:prSet presAssocID="{4E642622-D68C-4CC8-9876-E6EF7D9D46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CD2257-C10B-4C1B-807C-9C5C23646973}" type="pres">
      <dgm:prSet presAssocID="{228DCF92-7E0A-486F-81F0-B2711BC80D49}" presName="sp" presStyleCnt="0"/>
      <dgm:spPr/>
    </dgm:pt>
    <dgm:pt modelId="{4346325C-A1CF-46A6-9E12-B2AF236D5A51}" type="pres">
      <dgm:prSet presAssocID="{2C18B6BB-6D2E-4FA0-95EF-EA8771D39A08}" presName="composite" presStyleCnt="0"/>
      <dgm:spPr/>
    </dgm:pt>
    <dgm:pt modelId="{2A2F2497-6114-47E3-A8DD-9C0876233E1C}" type="pres">
      <dgm:prSet presAssocID="{2C18B6BB-6D2E-4FA0-95EF-EA8771D39A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1C8715-6AA7-4E67-BC06-CE3EE11E68EE}" type="pres">
      <dgm:prSet presAssocID="{2C18B6BB-6D2E-4FA0-95EF-EA8771D39A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17FAB63-B3A6-412F-9BA8-1110FFF3C9B0}" type="presOf" srcId="{99D044F0-D0B8-4D10-A326-0308230E892A}" destId="{0E1332EB-5834-41CB-B80C-E5353F7AE932}" srcOrd="0" destOrd="0" presId="urn:microsoft.com/office/officeart/2005/8/layout/chevron2"/>
    <dgm:cxn modelId="{4B453E6F-3DDB-4306-85C4-1AA729691770}" type="presOf" srcId="{2C18B6BB-6D2E-4FA0-95EF-EA8771D39A08}" destId="{2A2F2497-6114-47E3-A8DD-9C0876233E1C}" srcOrd="0" destOrd="0" presId="urn:microsoft.com/office/officeart/2005/8/layout/chevron2"/>
    <dgm:cxn modelId="{CF02C51D-5335-45C8-8812-635382EA314C}" srcId="{4E642622-D68C-4CC8-9876-E6EF7D9D4613}" destId="{DDE02E10-3B60-45D7-9EC9-76FCF93A8288}" srcOrd="0" destOrd="0" parTransId="{A21B8BB1-9FE6-473D-8931-7C8FF955DB2B}" sibTransId="{18BFFDD0-AF1F-412E-9C42-4CCC7E577B2C}"/>
    <dgm:cxn modelId="{BDB81BEE-978B-49A2-B59B-66D56C5C9853}" srcId="{2C18B6BB-6D2E-4FA0-95EF-EA8771D39A08}" destId="{0EA1F290-0D69-4928-9102-DDB3D3AD1CDF}" srcOrd="0" destOrd="0" parTransId="{3A3A60DC-CA55-4C16-99F4-972548A7B917}" sibTransId="{14F35353-DD39-44EB-A062-6D7C0B7FE639}"/>
    <dgm:cxn modelId="{9C4DCCC7-CF41-410B-AAE5-2A396DBD1CE6}" type="presOf" srcId="{A960D6F2-5BC8-4B8E-83EC-023F1A9C8D7C}" destId="{568821D0-FD84-4B70-9CC0-0139A471471C}" srcOrd="0" destOrd="1" presId="urn:microsoft.com/office/officeart/2005/8/layout/chevron2"/>
    <dgm:cxn modelId="{83ACBFF2-04E4-4DB7-BC77-6ACB559F0520}" type="presOf" srcId="{0EA1F290-0D69-4928-9102-DDB3D3AD1CDF}" destId="{BC1C8715-6AA7-4E67-BC06-CE3EE11E68EE}" srcOrd="0" destOrd="0" presId="urn:microsoft.com/office/officeart/2005/8/layout/chevron2"/>
    <dgm:cxn modelId="{4C18E300-691D-454B-AF3A-A7CB0DBA812C}" srcId="{99D044F0-D0B8-4D10-A326-0308230E892A}" destId="{2C18B6BB-6D2E-4FA0-95EF-EA8771D39A08}" srcOrd="2" destOrd="0" parTransId="{18BA9470-5AF7-42DC-9C03-70EF56B3735E}" sibTransId="{2B68411D-78EC-430C-8296-C0C5EE86C21C}"/>
    <dgm:cxn modelId="{FDC966F7-6713-4C4B-AD96-4153C4110468}" srcId="{6271C080-5698-42E8-AEA9-4FC931AE1F0B}" destId="{A960D6F2-5BC8-4B8E-83EC-023F1A9C8D7C}" srcOrd="1" destOrd="0" parTransId="{78080F99-7BE4-4425-8B92-7A9DCF644F7C}" sibTransId="{89CE4685-3FB4-44F7-B4A2-9C9CA374D128}"/>
    <dgm:cxn modelId="{3F17043E-0777-4FE6-BBE6-EDD72D393798}" type="presOf" srcId="{4E642622-D68C-4CC8-9876-E6EF7D9D4613}" destId="{1A65E1BB-9CE8-4D15-A62F-0A7149440662}" srcOrd="0" destOrd="0" presId="urn:microsoft.com/office/officeart/2005/8/layout/chevron2"/>
    <dgm:cxn modelId="{A0C44061-E466-4438-B626-63170BFAF1AE}" type="presOf" srcId="{DDE02E10-3B60-45D7-9EC9-76FCF93A8288}" destId="{0CC69629-3D24-47E4-A499-722C4D126AD8}" srcOrd="0" destOrd="0" presId="urn:microsoft.com/office/officeart/2005/8/layout/chevron2"/>
    <dgm:cxn modelId="{60D80AAD-0FE3-4A32-A6F7-2A172F019E59}" srcId="{99D044F0-D0B8-4D10-A326-0308230E892A}" destId="{4E642622-D68C-4CC8-9876-E6EF7D9D4613}" srcOrd="1" destOrd="0" parTransId="{3FC79483-6BE3-4838-B65E-C3CA7B72712F}" sibTransId="{228DCF92-7E0A-486F-81F0-B2711BC80D49}"/>
    <dgm:cxn modelId="{E07B98B2-37A3-411E-8F17-C2EC76442A8D}" type="presOf" srcId="{90957416-1D35-40D8-B19B-9DD19108E65E}" destId="{568821D0-FD84-4B70-9CC0-0139A471471C}" srcOrd="0" destOrd="0" presId="urn:microsoft.com/office/officeart/2005/8/layout/chevron2"/>
    <dgm:cxn modelId="{15C42968-8E0B-4D4C-A7FF-93782A907E94}" srcId="{99D044F0-D0B8-4D10-A326-0308230E892A}" destId="{6271C080-5698-42E8-AEA9-4FC931AE1F0B}" srcOrd="0" destOrd="0" parTransId="{2939C60B-EA04-4BCC-B6E7-ED7AF9C18F96}" sibTransId="{B7041B20-9DF4-4F1E-B2D6-9BE477A1D50F}"/>
    <dgm:cxn modelId="{9CD01F55-ABE6-405B-B72C-A80001D8B199}" type="presOf" srcId="{6271C080-5698-42E8-AEA9-4FC931AE1F0B}" destId="{489AF67E-42DB-4750-9A5E-FFD9CE7F2ED0}" srcOrd="0" destOrd="0" presId="urn:microsoft.com/office/officeart/2005/8/layout/chevron2"/>
    <dgm:cxn modelId="{B138AFA0-57CD-40B5-9659-CE55B18CFB06}" srcId="{6271C080-5698-42E8-AEA9-4FC931AE1F0B}" destId="{90957416-1D35-40D8-B19B-9DD19108E65E}" srcOrd="0" destOrd="0" parTransId="{05303306-58BA-4765-82EF-066E3FC4327F}" sibTransId="{F650B26D-7592-4D5A-BA65-9B8625392637}"/>
    <dgm:cxn modelId="{836DEAE5-AE14-415C-A486-F4FA21EDE5E7}" type="presParOf" srcId="{0E1332EB-5834-41CB-B80C-E5353F7AE932}" destId="{5E4DB602-BE13-4BE6-BCB1-828ABF2AB46A}" srcOrd="0" destOrd="0" presId="urn:microsoft.com/office/officeart/2005/8/layout/chevron2"/>
    <dgm:cxn modelId="{CCB140C3-2D9C-40E0-9531-8C5C7A0E5837}" type="presParOf" srcId="{5E4DB602-BE13-4BE6-BCB1-828ABF2AB46A}" destId="{489AF67E-42DB-4750-9A5E-FFD9CE7F2ED0}" srcOrd="0" destOrd="0" presId="urn:microsoft.com/office/officeart/2005/8/layout/chevron2"/>
    <dgm:cxn modelId="{97DB5140-1BDB-47FA-BD6D-0F3FDB7900B0}" type="presParOf" srcId="{5E4DB602-BE13-4BE6-BCB1-828ABF2AB46A}" destId="{568821D0-FD84-4B70-9CC0-0139A471471C}" srcOrd="1" destOrd="0" presId="urn:microsoft.com/office/officeart/2005/8/layout/chevron2"/>
    <dgm:cxn modelId="{ED945304-19BF-4FFC-859D-B2E47C5568C2}" type="presParOf" srcId="{0E1332EB-5834-41CB-B80C-E5353F7AE932}" destId="{FBA1B3FA-0CCE-4633-B4C7-3044CC29DEE8}" srcOrd="1" destOrd="0" presId="urn:microsoft.com/office/officeart/2005/8/layout/chevron2"/>
    <dgm:cxn modelId="{8D08DA52-2A4C-4BF7-B631-3D8C98491372}" type="presParOf" srcId="{0E1332EB-5834-41CB-B80C-E5353F7AE932}" destId="{1217AF7B-9707-4131-9B59-E358A2C8304B}" srcOrd="2" destOrd="0" presId="urn:microsoft.com/office/officeart/2005/8/layout/chevron2"/>
    <dgm:cxn modelId="{A54BF79C-78E1-47D4-80BE-E95F8D116EB4}" type="presParOf" srcId="{1217AF7B-9707-4131-9B59-E358A2C8304B}" destId="{1A65E1BB-9CE8-4D15-A62F-0A7149440662}" srcOrd="0" destOrd="0" presId="urn:microsoft.com/office/officeart/2005/8/layout/chevron2"/>
    <dgm:cxn modelId="{D23B3BCF-DD80-412C-8372-365BCD9FD342}" type="presParOf" srcId="{1217AF7B-9707-4131-9B59-E358A2C8304B}" destId="{0CC69629-3D24-47E4-A499-722C4D126AD8}" srcOrd="1" destOrd="0" presId="urn:microsoft.com/office/officeart/2005/8/layout/chevron2"/>
    <dgm:cxn modelId="{D64D2564-1772-4AD3-A553-C9CCE72B1462}" type="presParOf" srcId="{0E1332EB-5834-41CB-B80C-E5353F7AE932}" destId="{D6CD2257-C10B-4C1B-807C-9C5C23646973}" srcOrd="3" destOrd="0" presId="urn:microsoft.com/office/officeart/2005/8/layout/chevron2"/>
    <dgm:cxn modelId="{641B7E9C-5178-47E5-B07D-67543935DF62}" type="presParOf" srcId="{0E1332EB-5834-41CB-B80C-E5353F7AE932}" destId="{4346325C-A1CF-46A6-9E12-B2AF236D5A51}" srcOrd="4" destOrd="0" presId="urn:microsoft.com/office/officeart/2005/8/layout/chevron2"/>
    <dgm:cxn modelId="{CEEE5F1F-100A-4372-8FA4-87C5BAE2E873}" type="presParOf" srcId="{4346325C-A1CF-46A6-9E12-B2AF236D5A51}" destId="{2A2F2497-6114-47E3-A8DD-9C0876233E1C}" srcOrd="0" destOrd="0" presId="urn:microsoft.com/office/officeart/2005/8/layout/chevron2"/>
    <dgm:cxn modelId="{34B362B1-3FFE-4C9B-8496-1A2C54E13C0B}" type="presParOf" srcId="{4346325C-A1CF-46A6-9E12-B2AF236D5A51}" destId="{BC1C8715-6AA7-4E67-BC06-CE3EE11E68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D044F0-D0B8-4D10-A326-0308230E892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271C080-5698-42E8-AEA9-4FC931AE1F0B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材料份数</a:t>
          </a:r>
          <a:endParaRPr lang="zh-CN" altLang="en-US" sz="1400" b="1" dirty="0">
            <a:latin typeface="+mj-ea"/>
            <a:ea typeface="+mj-ea"/>
          </a:endParaRPr>
        </a:p>
      </dgm:t>
    </dgm:pt>
    <dgm:pt modelId="{2939C60B-EA04-4BCC-B6E7-ED7AF9C18F96}" cxnId="{15C42968-8E0B-4D4C-A7FF-93782A907E94}" type="parTrans">
      <dgm:prSet/>
      <dgm:spPr/>
      <dgm:t>
        <a:bodyPr/>
        <a:lstStyle/>
        <a:p>
          <a:endParaRPr lang="zh-CN" altLang="en-US"/>
        </a:p>
      </dgm:t>
    </dgm:pt>
    <dgm:pt modelId="{B7041B20-9DF4-4F1E-B2D6-9BE477A1D50F}" cxnId="{15C42968-8E0B-4D4C-A7FF-93782A907E94}" type="sibTrans">
      <dgm:prSet/>
      <dgm:spPr/>
      <dgm:t>
        <a:bodyPr/>
        <a:lstStyle/>
        <a:p>
          <a:endParaRPr lang="zh-CN" altLang="en-US"/>
        </a:p>
      </dgm:t>
    </dgm:pt>
    <dgm:pt modelId="{A960D6F2-5BC8-4B8E-83EC-023F1A9C8D7C}">
      <dgm:prSet phldrT="[文本]" custT="1"/>
      <dgm:spPr/>
      <dgm:t>
        <a:bodyPr/>
        <a:lstStyle/>
        <a:p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课题任务书书面材料一式</a:t>
          </a:r>
          <a:r>
            <a:rPr lang="zh-CN" altLang="en-US" sz="18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rPr>
            <a:t>三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份，合同一式</a:t>
          </a:r>
          <a:r>
            <a:rPr lang="zh-CN" altLang="en-US" sz="18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rPr>
            <a:t>六</a:t>
          </a:r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份接到可打印通知后尽快打印、签章并递交相应材料</a:t>
          </a:r>
          <a:endParaRPr lang="zh-CN" altLang="en-US" sz="1800" b="1" dirty="0"/>
        </a:p>
      </dgm:t>
    </dgm:pt>
    <dgm:pt modelId="{78080F99-7BE4-4425-8B92-7A9DCF644F7C}" cxnId="{FDC966F7-6713-4C4B-AD96-4153C4110468}" type="parTrans">
      <dgm:prSet/>
      <dgm:spPr/>
      <dgm:t>
        <a:bodyPr/>
        <a:lstStyle/>
        <a:p>
          <a:endParaRPr lang="zh-CN" altLang="en-US"/>
        </a:p>
      </dgm:t>
    </dgm:pt>
    <dgm:pt modelId="{89CE4685-3FB4-44F7-B4A2-9C9CA374D128}" cxnId="{FDC966F7-6713-4C4B-AD96-4153C4110468}" type="sibTrans">
      <dgm:prSet/>
      <dgm:spPr/>
      <dgm:t>
        <a:bodyPr/>
        <a:lstStyle/>
        <a:p>
          <a:endParaRPr lang="zh-CN" altLang="en-US"/>
        </a:p>
      </dgm:t>
    </dgm:pt>
    <dgm:pt modelId="{4E642622-D68C-4CC8-9876-E6EF7D9D4613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签章要求</a:t>
          </a:r>
          <a:endParaRPr lang="zh-CN" altLang="en-US" sz="1400" b="1" dirty="0">
            <a:latin typeface="+mj-ea"/>
            <a:ea typeface="+mj-ea"/>
          </a:endParaRPr>
        </a:p>
      </dgm:t>
    </dgm:pt>
    <dgm:pt modelId="{3FC79483-6BE3-4838-B65E-C3CA7B72712F}" cxnId="{60D80AAD-0FE3-4A32-A6F7-2A172F019E59}" type="parTrans">
      <dgm:prSet/>
      <dgm:spPr/>
      <dgm:t>
        <a:bodyPr/>
        <a:lstStyle/>
        <a:p>
          <a:endParaRPr lang="zh-CN" altLang="en-US"/>
        </a:p>
      </dgm:t>
    </dgm:pt>
    <dgm:pt modelId="{228DCF92-7E0A-486F-81F0-B2711BC80D49}" cxnId="{60D80AAD-0FE3-4A32-A6F7-2A172F019E59}" type="sibTrans">
      <dgm:prSet/>
      <dgm:spPr/>
      <dgm:t>
        <a:bodyPr/>
        <a:lstStyle/>
        <a:p>
          <a:endParaRPr lang="zh-CN" altLang="en-US"/>
        </a:p>
      </dgm:t>
    </dgm:pt>
    <dgm:pt modelId="{DDE02E10-3B60-45D7-9EC9-76FCF93A8288}">
      <dgm:prSet phldrT="[文本]" custT="1"/>
      <dgm:spPr/>
      <dgm:t>
        <a:bodyPr/>
        <a:lstStyle/>
        <a:p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正式递交的每一份书面课题任务书中单位章、财务部门章与负责人印章必须为原件</a:t>
          </a:r>
          <a:endParaRPr lang="zh-CN" altLang="en-US" sz="1800" b="1" dirty="0">
            <a:solidFill>
              <a:schemeClr val="tx1"/>
            </a:solidFill>
          </a:endParaRPr>
        </a:p>
      </dgm:t>
    </dgm:pt>
    <dgm:pt modelId="{A21B8BB1-9FE6-473D-8931-7C8FF955DB2B}" cxnId="{CF02C51D-5335-45C8-8812-635382EA314C}" type="parTrans">
      <dgm:prSet/>
      <dgm:spPr/>
      <dgm:t>
        <a:bodyPr/>
        <a:lstStyle/>
        <a:p>
          <a:endParaRPr lang="zh-CN" altLang="en-US"/>
        </a:p>
      </dgm:t>
    </dgm:pt>
    <dgm:pt modelId="{18BFFDD0-AF1F-412E-9C42-4CCC7E577B2C}" cxnId="{CF02C51D-5335-45C8-8812-635382EA314C}" type="sibTrans">
      <dgm:prSet/>
      <dgm:spPr/>
      <dgm:t>
        <a:bodyPr/>
        <a:lstStyle/>
        <a:p>
          <a:endParaRPr lang="zh-CN" altLang="en-US"/>
        </a:p>
      </dgm:t>
    </dgm:pt>
    <dgm:pt modelId="{2C18B6BB-6D2E-4FA0-95EF-EA8771D39A08}">
      <dgm:prSet phldrT="[文本]" custT="1"/>
      <dgm:spPr/>
      <dgm:t>
        <a:bodyPr/>
        <a:lstStyle/>
        <a:p>
          <a:r>
            <a:rPr lang="zh-CN" altLang="en-US" sz="1400" b="1" dirty="0" smtClean="0">
              <a:latin typeface="+mj-ea"/>
              <a:ea typeface="+mj-ea"/>
            </a:rPr>
            <a:t>附件材料</a:t>
          </a:r>
          <a:endParaRPr lang="zh-CN" altLang="en-US" sz="1400" b="1" dirty="0">
            <a:latin typeface="+mj-ea"/>
            <a:ea typeface="+mj-ea"/>
          </a:endParaRPr>
        </a:p>
      </dgm:t>
    </dgm:pt>
    <dgm:pt modelId="{18BA9470-5AF7-42DC-9C03-70EF56B3735E}" cxnId="{4C18E300-691D-454B-AF3A-A7CB0DBA812C}" type="parTrans">
      <dgm:prSet/>
      <dgm:spPr/>
      <dgm:t>
        <a:bodyPr/>
        <a:lstStyle/>
        <a:p>
          <a:endParaRPr lang="zh-CN" altLang="en-US"/>
        </a:p>
      </dgm:t>
    </dgm:pt>
    <dgm:pt modelId="{2B68411D-78EC-430C-8296-C0C5EE86C21C}" cxnId="{4C18E300-691D-454B-AF3A-A7CB0DBA812C}" type="sibTrans">
      <dgm:prSet/>
      <dgm:spPr/>
      <dgm:t>
        <a:bodyPr/>
        <a:lstStyle/>
        <a:p>
          <a:endParaRPr lang="zh-CN" altLang="en-US"/>
        </a:p>
      </dgm:t>
    </dgm:pt>
    <dgm:pt modelId="{0EA1F290-0D69-4928-9102-DDB3D3AD1CDF}">
      <dgm:prSet phldrT="[文本]" custT="1"/>
      <dgm:spPr/>
      <dgm:t>
        <a:bodyPr/>
        <a:lstStyle/>
        <a:p>
          <a:r>
            <a:rPr lang="zh-CN" altLang="en-US" sz="1800" b="1" dirty="0" smtClean="0">
              <a:ea typeface="黑体" panose="02010609060101010101" pitchFamily="2" charset="-122"/>
            </a:rPr>
            <a:t>书面任务书递交时不要遗漏所需附件材料，如国际合作协议等</a:t>
          </a:r>
          <a:endParaRPr lang="zh-CN" altLang="en-US" sz="1800" b="1" dirty="0"/>
        </a:p>
      </dgm:t>
    </dgm:pt>
    <dgm:pt modelId="{3A3A60DC-CA55-4C16-99F4-972548A7B917}" cxnId="{BDB81BEE-978B-49A2-B59B-66D56C5C9853}" type="parTrans">
      <dgm:prSet/>
      <dgm:spPr/>
      <dgm:t>
        <a:bodyPr/>
        <a:lstStyle/>
        <a:p>
          <a:endParaRPr lang="zh-CN" altLang="en-US"/>
        </a:p>
      </dgm:t>
    </dgm:pt>
    <dgm:pt modelId="{14F35353-DD39-44EB-A062-6D7C0B7FE639}" cxnId="{BDB81BEE-978B-49A2-B59B-66D56C5C9853}" type="sibTrans">
      <dgm:prSet/>
      <dgm:spPr/>
      <dgm:t>
        <a:bodyPr/>
        <a:lstStyle/>
        <a:p>
          <a:endParaRPr lang="zh-CN" altLang="en-US"/>
        </a:p>
      </dgm:t>
    </dgm:pt>
    <dgm:pt modelId="{C5DF67A2-5394-4E97-902D-F00AC325BD39}">
      <dgm:prSet custT="1"/>
      <dgm:spPr/>
      <dgm:t>
        <a:bodyPr/>
        <a:lstStyle/>
        <a:p>
          <a:r>
            <a:rPr lang="zh-CN" altLang="en-US" sz="1800" b="1" dirty="0" smtClean="0">
              <a:latin typeface="黑体" panose="02010609060101010101" pitchFamily="2" charset="-122"/>
              <a:ea typeface="黑体" panose="02010609060101010101" pitchFamily="2" charset="-122"/>
            </a:rPr>
            <a:t>所有签字必须由本人完成，如代签要有授权书</a:t>
          </a:r>
          <a:endParaRPr lang="en-US" altLang="zh-CN" sz="1800" b="1" dirty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D1635883-DF01-4F1D-B186-1518799C5B2B}" cxnId="{34CD0602-6D74-41D3-B366-58733F11A922}" type="parTrans">
      <dgm:prSet/>
      <dgm:spPr/>
      <dgm:t>
        <a:bodyPr/>
        <a:lstStyle/>
        <a:p>
          <a:endParaRPr lang="zh-CN" altLang="en-US"/>
        </a:p>
      </dgm:t>
    </dgm:pt>
    <dgm:pt modelId="{0E2A8C1B-DB0B-456B-B5A4-81C2AF7F389E}" cxnId="{34CD0602-6D74-41D3-B366-58733F11A922}" type="sibTrans">
      <dgm:prSet/>
      <dgm:spPr/>
      <dgm:t>
        <a:bodyPr/>
        <a:lstStyle/>
        <a:p>
          <a:endParaRPr lang="zh-CN" altLang="en-US"/>
        </a:p>
      </dgm:t>
    </dgm:pt>
    <dgm:pt modelId="{0E1332EB-5834-41CB-B80C-E5353F7AE932}" type="pres">
      <dgm:prSet presAssocID="{99D044F0-D0B8-4D10-A326-0308230E89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4DB602-BE13-4BE6-BCB1-828ABF2AB46A}" type="pres">
      <dgm:prSet presAssocID="{6271C080-5698-42E8-AEA9-4FC931AE1F0B}" presName="composite" presStyleCnt="0"/>
      <dgm:spPr/>
    </dgm:pt>
    <dgm:pt modelId="{489AF67E-42DB-4750-9A5E-FFD9CE7F2ED0}" type="pres">
      <dgm:prSet presAssocID="{6271C080-5698-42E8-AEA9-4FC931AE1F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8821D0-FD84-4B70-9CC0-0139A471471C}" type="pres">
      <dgm:prSet presAssocID="{6271C080-5698-42E8-AEA9-4FC931AE1F0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A1B3FA-0CCE-4633-B4C7-3044CC29DEE8}" type="pres">
      <dgm:prSet presAssocID="{B7041B20-9DF4-4F1E-B2D6-9BE477A1D50F}" presName="sp" presStyleCnt="0"/>
      <dgm:spPr/>
    </dgm:pt>
    <dgm:pt modelId="{1217AF7B-9707-4131-9B59-E358A2C8304B}" type="pres">
      <dgm:prSet presAssocID="{4E642622-D68C-4CC8-9876-E6EF7D9D4613}" presName="composite" presStyleCnt="0"/>
      <dgm:spPr/>
    </dgm:pt>
    <dgm:pt modelId="{1A65E1BB-9CE8-4D15-A62F-0A7149440662}" type="pres">
      <dgm:prSet presAssocID="{4E642622-D68C-4CC8-9876-E6EF7D9D46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C69629-3D24-47E4-A499-722C4D126AD8}" type="pres">
      <dgm:prSet presAssocID="{4E642622-D68C-4CC8-9876-E6EF7D9D46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CD2257-C10B-4C1B-807C-9C5C23646973}" type="pres">
      <dgm:prSet presAssocID="{228DCF92-7E0A-486F-81F0-B2711BC80D49}" presName="sp" presStyleCnt="0"/>
      <dgm:spPr/>
    </dgm:pt>
    <dgm:pt modelId="{4346325C-A1CF-46A6-9E12-B2AF236D5A51}" type="pres">
      <dgm:prSet presAssocID="{2C18B6BB-6D2E-4FA0-95EF-EA8771D39A08}" presName="composite" presStyleCnt="0"/>
      <dgm:spPr/>
    </dgm:pt>
    <dgm:pt modelId="{2A2F2497-6114-47E3-A8DD-9C0876233E1C}" type="pres">
      <dgm:prSet presAssocID="{2C18B6BB-6D2E-4FA0-95EF-EA8771D39A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1C8715-6AA7-4E67-BC06-CE3EE11E68EE}" type="pres">
      <dgm:prSet presAssocID="{2C18B6BB-6D2E-4FA0-95EF-EA8771D39A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BBA8D5C-BA03-40EE-A330-CF3667B6BC60}" type="presOf" srcId="{99D044F0-D0B8-4D10-A326-0308230E892A}" destId="{0E1332EB-5834-41CB-B80C-E5353F7AE932}" srcOrd="0" destOrd="0" presId="urn:microsoft.com/office/officeart/2005/8/layout/chevron2"/>
    <dgm:cxn modelId="{34CD0602-6D74-41D3-B366-58733F11A922}" srcId="{4E642622-D68C-4CC8-9876-E6EF7D9D4613}" destId="{C5DF67A2-5394-4E97-902D-F00AC325BD39}" srcOrd="1" destOrd="0" parTransId="{D1635883-DF01-4F1D-B186-1518799C5B2B}" sibTransId="{0E2A8C1B-DB0B-456B-B5A4-81C2AF7F389E}"/>
    <dgm:cxn modelId="{CF02C51D-5335-45C8-8812-635382EA314C}" srcId="{4E642622-D68C-4CC8-9876-E6EF7D9D4613}" destId="{DDE02E10-3B60-45D7-9EC9-76FCF93A8288}" srcOrd="0" destOrd="0" parTransId="{A21B8BB1-9FE6-473D-8931-7C8FF955DB2B}" sibTransId="{18BFFDD0-AF1F-412E-9C42-4CCC7E577B2C}"/>
    <dgm:cxn modelId="{BDB81BEE-978B-49A2-B59B-66D56C5C9853}" srcId="{2C18B6BB-6D2E-4FA0-95EF-EA8771D39A08}" destId="{0EA1F290-0D69-4928-9102-DDB3D3AD1CDF}" srcOrd="0" destOrd="0" parTransId="{3A3A60DC-CA55-4C16-99F4-972548A7B917}" sibTransId="{14F35353-DD39-44EB-A062-6D7C0B7FE639}"/>
    <dgm:cxn modelId="{23791770-D846-4B75-9F68-BF5327154E07}" type="presOf" srcId="{4E642622-D68C-4CC8-9876-E6EF7D9D4613}" destId="{1A65E1BB-9CE8-4D15-A62F-0A7149440662}" srcOrd="0" destOrd="0" presId="urn:microsoft.com/office/officeart/2005/8/layout/chevron2"/>
    <dgm:cxn modelId="{D06E72AF-1F49-45AA-B294-C93F59F5F1AF}" type="presOf" srcId="{2C18B6BB-6D2E-4FA0-95EF-EA8771D39A08}" destId="{2A2F2497-6114-47E3-A8DD-9C0876233E1C}" srcOrd="0" destOrd="0" presId="urn:microsoft.com/office/officeart/2005/8/layout/chevron2"/>
    <dgm:cxn modelId="{DFAE76E3-CB24-46F0-9D0C-8BCABACE6CC1}" type="presOf" srcId="{DDE02E10-3B60-45D7-9EC9-76FCF93A8288}" destId="{0CC69629-3D24-47E4-A499-722C4D126AD8}" srcOrd="0" destOrd="0" presId="urn:microsoft.com/office/officeart/2005/8/layout/chevron2"/>
    <dgm:cxn modelId="{4C18E300-691D-454B-AF3A-A7CB0DBA812C}" srcId="{99D044F0-D0B8-4D10-A326-0308230E892A}" destId="{2C18B6BB-6D2E-4FA0-95EF-EA8771D39A08}" srcOrd="2" destOrd="0" parTransId="{18BA9470-5AF7-42DC-9C03-70EF56B3735E}" sibTransId="{2B68411D-78EC-430C-8296-C0C5EE86C21C}"/>
    <dgm:cxn modelId="{6D5DA6A8-78A3-46E0-B087-7492F31E2B39}" type="presOf" srcId="{A960D6F2-5BC8-4B8E-83EC-023F1A9C8D7C}" destId="{568821D0-FD84-4B70-9CC0-0139A471471C}" srcOrd="0" destOrd="0" presId="urn:microsoft.com/office/officeart/2005/8/layout/chevron2"/>
    <dgm:cxn modelId="{FDC966F7-6713-4C4B-AD96-4153C4110468}" srcId="{6271C080-5698-42E8-AEA9-4FC931AE1F0B}" destId="{A960D6F2-5BC8-4B8E-83EC-023F1A9C8D7C}" srcOrd="0" destOrd="0" parTransId="{78080F99-7BE4-4425-8B92-7A9DCF644F7C}" sibTransId="{89CE4685-3FB4-44F7-B4A2-9C9CA374D128}"/>
    <dgm:cxn modelId="{60D80AAD-0FE3-4A32-A6F7-2A172F019E59}" srcId="{99D044F0-D0B8-4D10-A326-0308230E892A}" destId="{4E642622-D68C-4CC8-9876-E6EF7D9D4613}" srcOrd="1" destOrd="0" parTransId="{3FC79483-6BE3-4838-B65E-C3CA7B72712F}" sibTransId="{228DCF92-7E0A-486F-81F0-B2711BC80D49}"/>
    <dgm:cxn modelId="{15C42968-8E0B-4D4C-A7FF-93782A907E94}" srcId="{99D044F0-D0B8-4D10-A326-0308230E892A}" destId="{6271C080-5698-42E8-AEA9-4FC931AE1F0B}" srcOrd="0" destOrd="0" parTransId="{2939C60B-EA04-4BCC-B6E7-ED7AF9C18F96}" sibTransId="{B7041B20-9DF4-4F1E-B2D6-9BE477A1D50F}"/>
    <dgm:cxn modelId="{BFA0762D-B255-408E-BB9F-89354F7304F8}" type="presOf" srcId="{C5DF67A2-5394-4E97-902D-F00AC325BD39}" destId="{0CC69629-3D24-47E4-A499-722C4D126AD8}" srcOrd="0" destOrd="1" presId="urn:microsoft.com/office/officeart/2005/8/layout/chevron2"/>
    <dgm:cxn modelId="{2807AB1E-8BC2-4628-98A7-BDE478877667}" type="presOf" srcId="{0EA1F290-0D69-4928-9102-DDB3D3AD1CDF}" destId="{BC1C8715-6AA7-4E67-BC06-CE3EE11E68EE}" srcOrd="0" destOrd="0" presId="urn:microsoft.com/office/officeart/2005/8/layout/chevron2"/>
    <dgm:cxn modelId="{A9E24672-1030-4466-BE4B-DF70373C26A1}" type="presOf" srcId="{6271C080-5698-42E8-AEA9-4FC931AE1F0B}" destId="{489AF67E-42DB-4750-9A5E-FFD9CE7F2ED0}" srcOrd="0" destOrd="0" presId="urn:microsoft.com/office/officeart/2005/8/layout/chevron2"/>
    <dgm:cxn modelId="{50A78608-C01F-4654-88D8-16156391E7CD}" type="presParOf" srcId="{0E1332EB-5834-41CB-B80C-E5353F7AE932}" destId="{5E4DB602-BE13-4BE6-BCB1-828ABF2AB46A}" srcOrd="0" destOrd="0" presId="urn:microsoft.com/office/officeart/2005/8/layout/chevron2"/>
    <dgm:cxn modelId="{79A61A38-E1DF-4318-8A27-45E4D32FF0FD}" type="presParOf" srcId="{5E4DB602-BE13-4BE6-BCB1-828ABF2AB46A}" destId="{489AF67E-42DB-4750-9A5E-FFD9CE7F2ED0}" srcOrd="0" destOrd="0" presId="urn:microsoft.com/office/officeart/2005/8/layout/chevron2"/>
    <dgm:cxn modelId="{A43FC0DB-98C6-4341-A311-2669D89504B8}" type="presParOf" srcId="{5E4DB602-BE13-4BE6-BCB1-828ABF2AB46A}" destId="{568821D0-FD84-4B70-9CC0-0139A471471C}" srcOrd="1" destOrd="0" presId="urn:microsoft.com/office/officeart/2005/8/layout/chevron2"/>
    <dgm:cxn modelId="{E8FEFBE0-10D0-44ED-9D46-2362196C2DBB}" type="presParOf" srcId="{0E1332EB-5834-41CB-B80C-E5353F7AE932}" destId="{FBA1B3FA-0CCE-4633-B4C7-3044CC29DEE8}" srcOrd="1" destOrd="0" presId="urn:microsoft.com/office/officeart/2005/8/layout/chevron2"/>
    <dgm:cxn modelId="{88A92F2C-6356-4E6E-9229-4800ACB392C6}" type="presParOf" srcId="{0E1332EB-5834-41CB-B80C-E5353F7AE932}" destId="{1217AF7B-9707-4131-9B59-E358A2C8304B}" srcOrd="2" destOrd="0" presId="urn:microsoft.com/office/officeart/2005/8/layout/chevron2"/>
    <dgm:cxn modelId="{6B1C9B89-9FD7-406B-84E0-FE0ABD65415A}" type="presParOf" srcId="{1217AF7B-9707-4131-9B59-E358A2C8304B}" destId="{1A65E1BB-9CE8-4D15-A62F-0A7149440662}" srcOrd="0" destOrd="0" presId="urn:microsoft.com/office/officeart/2005/8/layout/chevron2"/>
    <dgm:cxn modelId="{729E5345-F644-452F-88C0-8D93D3612B3A}" type="presParOf" srcId="{1217AF7B-9707-4131-9B59-E358A2C8304B}" destId="{0CC69629-3D24-47E4-A499-722C4D126AD8}" srcOrd="1" destOrd="0" presId="urn:microsoft.com/office/officeart/2005/8/layout/chevron2"/>
    <dgm:cxn modelId="{E0983A1D-3BCB-4C3E-9DCA-5276292074F3}" type="presParOf" srcId="{0E1332EB-5834-41CB-B80C-E5353F7AE932}" destId="{D6CD2257-C10B-4C1B-807C-9C5C23646973}" srcOrd="3" destOrd="0" presId="urn:microsoft.com/office/officeart/2005/8/layout/chevron2"/>
    <dgm:cxn modelId="{D997A20E-0D7F-45A5-B35C-3CFC269926F0}" type="presParOf" srcId="{0E1332EB-5834-41CB-B80C-E5353F7AE932}" destId="{4346325C-A1CF-46A6-9E12-B2AF236D5A51}" srcOrd="4" destOrd="0" presId="urn:microsoft.com/office/officeart/2005/8/layout/chevron2"/>
    <dgm:cxn modelId="{6E1B0272-2517-4529-B415-658DF0519798}" type="presParOf" srcId="{4346325C-A1CF-46A6-9E12-B2AF236D5A51}" destId="{2A2F2497-6114-47E3-A8DD-9C0876233E1C}" srcOrd="0" destOrd="0" presId="urn:microsoft.com/office/officeart/2005/8/layout/chevron2"/>
    <dgm:cxn modelId="{D433DAB4-4265-46C0-9889-7410A488BB2F}" type="presParOf" srcId="{4346325C-A1CF-46A6-9E12-B2AF236D5A51}" destId="{BC1C8715-6AA7-4E67-BC06-CE3EE11E68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1FEA4-37B8-4E78-9A71-C95F64B3F78D}">
      <dsp:nvSpPr>
        <dsp:cNvPr id="0" name=""/>
        <dsp:cNvSpPr/>
      </dsp:nvSpPr>
      <dsp:spPr>
        <a:xfrm>
          <a:off x="2407" y="90479"/>
          <a:ext cx="2347573" cy="93902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+mj-ea"/>
              <a:ea typeface="+mj-ea"/>
            </a:rPr>
            <a:t>填写要求</a:t>
          </a:r>
          <a:endParaRPr lang="zh-CN" altLang="en-US" sz="2800" kern="1200" dirty="0">
            <a:latin typeface="+mj-ea"/>
            <a:ea typeface="+mj-ea"/>
          </a:endParaRPr>
        </a:p>
      </dsp:txBody>
      <dsp:txXfrm>
        <a:off x="2407" y="90479"/>
        <a:ext cx="2347573" cy="939029"/>
      </dsp:txXfrm>
    </dsp:sp>
    <dsp:sp modelId="{9B82F1F3-A625-4B79-A554-5561B1676E49}">
      <dsp:nvSpPr>
        <dsp:cNvPr id="0" name=""/>
        <dsp:cNvSpPr/>
      </dsp:nvSpPr>
      <dsp:spPr>
        <a:xfrm>
          <a:off x="2407" y="1029508"/>
          <a:ext cx="2347573" cy="2944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黑体" pitchFamily="2" charset="-122"/>
              <a:ea typeface="黑体" pitchFamily="2" charset="-122"/>
            </a:rPr>
            <a:t>文字部分与表格部分对应数据吻合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黑体" pitchFamily="2" charset="-122"/>
              <a:ea typeface="黑体" pitchFamily="2" charset="-122"/>
            </a:rPr>
            <a:t>考核指标必须细化、明确、具可考核性</a:t>
          </a:r>
        </a:p>
      </dsp:txBody>
      <dsp:txXfrm>
        <a:off x="2407" y="1029508"/>
        <a:ext cx="2347573" cy="2944012"/>
      </dsp:txXfrm>
    </dsp:sp>
    <dsp:sp modelId="{8FE30B53-FFE1-4B76-B2B5-26D20595CA26}">
      <dsp:nvSpPr>
        <dsp:cNvPr id="0" name=""/>
        <dsp:cNvSpPr/>
      </dsp:nvSpPr>
      <dsp:spPr>
        <a:xfrm>
          <a:off x="2678641" y="90479"/>
          <a:ext cx="2347573" cy="93902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+mj-ea"/>
              <a:ea typeface="+mj-ea"/>
            </a:rPr>
            <a:t>技术指标</a:t>
          </a:r>
          <a:endParaRPr lang="zh-CN" altLang="en-US" sz="2800" kern="1200" dirty="0">
            <a:latin typeface="+mj-ea"/>
            <a:ea typeface="+mj-ea"/>
          </a:endParaRPr>
        </a:p>
      </dsp:txBody>
      <dsp:txXfrm>
        <a:off x="2678641" y="90479"/>
        <a:ext cx="2347573" cy="939029"/>
      </dsp:txXfrm>
    </dsp:sp>
    <dsp:sp modelId="{26C4BEE2-EE75-42DD-BD24-6AA6723ADE9B}">
      <dsp:nvSpPr>
        <dsp:cNvPr id="0" name=""/>
        <dsp:cNvSpPr/>
      </dsp:nvSpPr>
      <dsp:spPr>
        <a:xfrm>
          <a:off x="2678641" y="1029508"/>
          <a:ext cx="2347573" cy="2944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黑体" pitchFamily="2" charset="-122"/>
              <a:ea typeface="黑体" pitchFamily="2" charset="-122"/>
            </a:rPr>
            <a:t>必须结合研究内容列出考核的主要技术指标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400" b="1" kern="1200" dirty="0" smtClean="0">
            <a:latin typeface="黑体" pitchFamily="2" charset="-122"/>
            <a:ea typeface="黑体" pitchFamily="2" charset="-122"/>
          </a:endParaRPr>
        </a:p>
      </dsp:txBody>
      <dsp:txXfrm>
        <a:off x="2678641" y="1029508"/>
        <a:ext cx="2347573" cy="2944012"/>
      </dsp:txXfrm>
    </dsp:sp>
    <dsp:sp modelId="{BC41B840-DF80-45C1-8927-4A41D0DC190C}">
      <dsp:nvSpPr>
        <dsp:cNvPr id="0" name=""/>
        <dsp:cNvSpPr/>
      </dsp:nvSpPr>
      <dsp:spPr>
        <a:xfrm>
          <a:off x="5354874" y="90479"/>
          <a:ext cx="2347573" cy="93902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+mj-ea"/>
              <a:ea typeface="+mj-ea"/>
            </a:rPr>
            <a:t>论文格式</a:t>
          </a:r>
          <a:endParaRPr lang="zh-CN" altLang="en-US" sz="2800" kern="1200" dirty="0">
            <a:latin typeface="+mj-ea"/>
            <a:ea typeface="+mj-ea"/>
          </a:endParaRPr>
        </a:p>
      </dsp:txBody>
      <dsp:txXfrm>
        <a:off x="5354874" y="90479"/>
        <a:ext cx="2347573" cy="939029"/>
      </dsp:txXfrm>
    </dsp:sp>
    <dsp:sp modelId="{8BEBE1C2-4650-4127-8A81-C4E565D9B411}">
      <dsp:nvSpPr>
        <dsp:cNvPr id="0" name=""/>
        <dsp:cNvSpPr/>
      </dsp:nvSpPr>
      <dsp:spPr>
        <a:xfrm>
          <a:off x="5354874" y="1029508"/>
          <a:ext cx="2347573" cy="2944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rPr>
            <a:t>论文指标格式：</a:t>
          </a:r>
          <a:r>
            <a:rPr lang="zh-CN" altLang="en-US" sz="2400" b="1" kern="1200" dirty="0" smtClean="0">
              <a:latin typeface="黑体" pitchFamily="2" charset="-122"/>
              <a:ea typeface="黑体" pitchFamily="2" charset="-122"/>
            </a:rPr>
            <a:t>发表标注受本项目资助的</a:t>
          </a:r>
          <a:r>
            <a:rPr lang="en-US" altLang="zh-CN" sz="2400" b="1" kern="1200" dirty="0" smtClean="0">
              <a:latin typeface="黑体" pitchFamily="2" charset="-122"/>
              <a:ea typeface="黑体" pitchFamily="2" charset="-122"/>
            </a:rPr>
            <a:t>SCI/EI**</a:t>
          </a:r>
          <a:r>
            <a:rPr lang="zh-CN" altLang="en-US" sz="2400" b="1" kern="1200" dirty="0" smtClean="0">
              <a:latin typeface="黑体" pitchFamily="2" charset="-122"/>
              <a:ea typeface="黑体" pitchFamily="2" charset="-122"/>
            </a:rPr>
            <a:t>篇、国内统计源期刊**篇</a:t>
          </a:r>
        </a:p>
      </dsp:txBody>
      <dsp:txXfrm>
        <a:off x="5354874" y="1029508"/>
        <a:ext cx="2347573" cy="2944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AF67E-42DB-4750-9A5E-FFD9CE7F2ED0}">
      <dsp:nvSpPr>
        <dsp:cNvPr id="0" name=""/>
        <dsp:cNvSpPr/>
      </dsp:nvSpPr>
      <dsp:spPr>
        <a:xfrm rot="5400000">
          <a:off x="-202776" y="209179"/>
          <a:ext cx="1351845" cy="94629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b="1" kern="1200" dirty="0" smtClean="0">
              <a:latin typeface="+mj-ea"/>
              <a:ea typeface="+mj-ea"/>
            </a:rPr>
            <a:t>单位（企业）基本情况表</a:t>
          </a:r>
          <a:endParaRPr lang="zh-CN" altLang="en-US" sz="1300" b="1" kern="1200" dirty="0">
            <a:latin typeface="+mj-ea"/>
            <a:ea typeface="+mj-ea"/>
          </a:endParaRPr>
        </a:p>
      </dsp:txBody>
      <dsp:txXfrm rot="-5400000">
        <a:off x="1" y="479548"/>
        <a:ext cx="946292" cy="405553"/>
      </dsp:txXfrm>
    </dsp:sp>
    <dsp:sp modelId="{568821D0-FD84-4B70-9CC0-0139A471471C}">
      <dsp:nvSpPr>
        <dsp:cNvPr id="0" name=""/>
        <dsp:cNvSpPr/>
      </dsp:nvSpPr>
      <dsp:spPr>
        <a:xfrm rot="5400000">
          <a:off x="4138252" y="-3174406"/>
          <a:ext cx="878699" cy="7262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课题性质是否填写为：</a:t>
          </a:r>
          <a:r>
            <a:rPr lang="zh-CN" altLang="zh-CN" sz="1800" b="1" kern="1200" dirty="0" smtClean="0">
              <a:latin typeface="黑体" pitchFamily="2" charset="-122"/>
              <a:ea typeface="黑体" pitchFamily="2" charset="-122"/>
            </a:rPr>
            <a:t>上海市自然科学基金</a:t>
          </a:r>
          <a:endParaRPr lang="zh-CN" altLang="en-US" sz="1800" b="1" kern="1200" dirty="0">
            <a:latin typeface="黑体" pitchFamily="2" charset="-122"/>
            <a:ea typeface="黑体" pitchFamily="2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知识产权、实验动物、国际合作选项是否选择正确</a:t>
          </a:r>
          <a:endParaRPr lang="zh-CN" altLang="en-US" sz="1800" b="1" kern="1200" dirty="0">
            <a:latin typeface="黑体" pitchFamily="2" charset="-122"/>
            <a:ea typeface="黑体" pitchFamily="2" charset="-122"/>
          </a:endParaRPr>
        </a:p>
      </dsp:txBody>
      <dsp:txXfrm rot="-5400000">
        <a:off x="946293" y="60448"/>
        <a:ext cx="7219724" cy="792909"/>
      </dsp:txXfrm>
    </dsp:sp>
    <dsp:sp modelId="{1A65E1BB-9CE8-4D15-A62F-0A7149440662}">
      <dsp:nvSpPr>
        <dsp:cNvPr id="0" name=""/>
        <dsp:cNvSpPr/>
      </dsp:nvSpPr>
      <dsp:spPr>
        <a:xfrm rot="5400000">
          <a:off x="-202776" y="1415738"/>
          <a:ext cx="1351845" cy="94629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b="1" kern="1200" dirty="0" smtClean="0">
              <a:latin typeface="+mj-ea"/>
              <a:ea typeface="+mj-ea"/>
            </a:rPr>
            <a:t>总体目标等</a:t>
          </a:r>
          <a:endParaRPr lang="zh-CN" altLang="en-US" sz="1300" b="1" kern="1200" dirty="0">
            <a:latin typeface="+mj-ea"/>
            <a:ea typeface="+mj-ea"/>
          </a:endParaRPr>
        </a:p>
      </dsp:txBody>
      <dsp:txXfrm rot="-5400000">
        <a:off x="1" y="1686107"/>
        <a:ext cx="946292" cy="405553"/>
      </dsp:txXfrm>
    </dsp:sp>
    <dsp:sp modelId="{0CC69629-3D24-47E4-A499-722C4D126AD8}">
      <dsp:nvSpPr>
        <dsp:cNvPr id="0" name=""/>
        <dsp:cNvSpPr/>
      </dsp:nvSpPr>
      <dsp:spPr>
        <a:xfrm rot="5400000">
          <a:off x="4138252" y="-1978998"/>
          <a:ext cx="878699" cy="7262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是否分成了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总体目标、创新点、研究内容、技术难点</a:t>
          </a:r>
          <a:r>
            <a:rPr lang="zh-CN" altLang="en-US" sz="1800" b="1" kern="1200" dirty="0" smtClean="0">
              <a:ea typeface="黑体" pitchFamily="2" charset="-122"/>
            </a:rPr>
            <a:t>四个部分阐述</a:t>
          </a:r>
          <a:endParaRPr lang="zh-CN" altLang="en-US" sz="1800" b="1" kern="1200" dirty="0">
            <a:ea typeface="黑体" pitchFamily="2" charset="-122"/>
          </a:endParaRPr>
        </a:p>
      </dsp:txBody>
      <dsp:txXfrm rot="-5400000">
        <a:off x="946293" y="1255856"/>
        <a:ext cx="7219724" cy="792909"/>
      </dsp:txXfrm>
    </dsp:sp>
    <dsp:sp modelId="{2A2F2497-6114-47E3-A8DD-9C0876233E1C}">
      <dsp:nvSpPr>
        <dsp:cNvPr id="0" name=""/>
        <dsp:cNvSpPr/>
      </dsp:nvSpPr>
      <dsp:spPr>
        <a:xfrm rot="5400000">
          <a:off x="-202776" y="2622297"/>
          <a:ext cx="1351845" cy="94629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b="1" kern="1200" dirty="0" smtClean="0">
              <a:latin typeface="+mj-ea"/>
              <a:ea typeface="+mj-ea"/>
            </a:rPr>
            <a:t>考核指标</a:t>
          </a:r>
          <a:endParaRPr lang="zh-CN" altLang="en-US" sz="1300" b="1" kern="1200" dirty="0">
            <a:latin typeface="+mj-ea"/>
            <a:ea typeface="+mj-ea"/>
          </a:endParaRPr>
        </a:p>
      </dsp:txBody>
      <dsp:txXfrm rot="-5400000">
        <a:off x="1" y="2892666"/>
        <a:ext cx="946292" cy="405553"/>
      </dsp:txXfrm>
    </dsp:sp>
    <dsp:sp modelId="{BC1C8715-6AA7-4E67-BC06-CE3EE11E68EE}">
      <dsp:nvSpPr>
        <dsp:cNvPr id="0" name=""/>
        <dsp:cNvSpPr/>
      </dsp:nvSpPr>
      <dsp:spPr>
        <a:xfrm rot="5400000">
          <a:off x="4138252" y="-772439"/>
          <a:ext cx="878699" cy="7262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是否填写了可考核的技术考核指标，论文格式是否参照了：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发表标注受本项目资助的</a:t>
          </a:r>
          <a:r>
            <a:rPr lang="en-US" altLang="zh-CN" sz="1800" b="1" kern="1200" dirty="0" smtClean="0">
              <a:latin typeface="黑体" pitchFamily="2" charset="-122"/>
              <a:ea typeface="黑体" pitchFamily="2" charset="-122"/>
            </a:rPr>
            <a:t>SCI/EI**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篇、国内统计源期刊**篇</a:t>
          </a:r>
          <a:endParaRPr lang="zh-CN" altLang="en-US" sz="1800" b="1" kern="1200" dirty="0">
            <a:ea typeface="黑体" pitchFamily="2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文字内容和表格内容是否相匹配</a:t>
          </a:r>
          <a:endParaRPr lang="zh-CN" altLang="en-US" sz="1800" b="1" kern="1200" dirty="0">
            <a:ea typeface="黑体" pitchFamily="2" charset="-122"/>
          </a:endParaRPr>
        </a:p>
      </dsp:txBody>
      <dsp:txXfrm rot="-5400000">
        <a:off x="946293" y="2462415"/>
        <a:ext cx="7219724" cy="792909"/>
      </dsp:txXfrm>
    </dsp:sp>
    <dsp:sp modelId="{8772B3F9-872A-4E19-8E63-AB2178FC0DD8}">
      <dsp:nvSpPr>
        <dsp:cNvPr id="0" name=""/>
        <dsp:cNvSpPr/>
      </dsp:nvSpPr>
      <dsp:spPr>
        <a:xfrm rot="5400000">
          <a:off x="-202776" y="3828856"/>
          <a:ext cx="1351845" cy="94629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b="1" kern="1200" dirty="0" smtClean="0">
              <a:latin typeface="+mj-ea"/>
              <a:ea typeface="+mj-ea"/>
            </a:rPr>
            <a:t>年度计划</a:t>
          </a:r>
          <a:endParaRPr lang="zh-CN" altLang="en-US" sz="1300" b="1" kern="1200" dirty="0">
            <a:latin typeface="+mj-ea"/>
            <a:ea typeface="+mj-ea"/>
          </a:endParaRPr>
        </a:p>
      </dsp:txBody>
      <dsp:txXfrm rot="-5400000">
        <a:off x="1" y="4099225"/>
        <a:ext cx="946292" cy="405553"/>
      </dsp:txXfrm>
    </dsp:sp>
    <dsp:sp modelId="{F9855A7D-071F-4FFC-88D7-ED6AF2B2F2DD}">
      <dsp:nvSpPr>
        <dsp:cNvPr id="0" name=""/>
        <dsp:cNvSpPr/>
      </dsp:nvSpPr>
      <dsp:spPr>
        <a:xfrm rot="5400000">
          <a:off x="4138252" y="434119"/>
          <a:ext cx="878699" cy="72626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是否按自然年度、自然季度划分工作节点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验收日期是否与结束日期一致</a:t>
          </a:r>
        </a:p>
      </dsp:txBody>
      <dsp:txXfrm rot="-5400000">
        <a:off x="946293" y="3668974"/>
        <a:ext cx="7219724" cy="792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AF67E-42DB-4750-9A5E-FFD9CE7F2ED0}">
      <dsp:nvSpPr>
        <dsp:cNvPr id="0" name=""/>
        <dsp:cNvSpPr/>
      </dsp:nvSpPr>
      <dsp:spPr>
        <a:xfrm rot="5400000">
          <a:off x="-243155" y="245555"/>
          <a:ext cx="1621035" cy="113472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财务审预算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569763"/>
        <a:ext cx="1134725" cy="486310"/>
      </dsp:txXfrm>
    </dsp:sp>
    <dsp:sp modelId="{568821D0-FD84-4B70-9CC0-0139A471471C}">
      <dsp:nvSpPr>
        <dsp:cNvPr id="0" name=""/>
        <dsp:cNvSpPr/>
      </dsp:nvSpPr>
      <dsp:spPr>
        <a:xfrm rot="5400000">
          <a:off x="4072973" y="-2935848"/>
          <a:ext cx="1053673" cy="6930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solidFill>
                <a:srgbClr val="FF0000"/>
              </a:solidFill>
              <a:latin typeface="+mj-ea"/>
              <a:ea typeface="+mj-ea"/>
            </a:rPr>
            <a:t>间接费用和绩效支出列支比例务必核实确认。</a:t>
          </a:r>
          <a:endParaRPr lang="zh-CN" altLang="en-US" sz="1800" b="1" kern="1200" dirty="0">
            <a:solidFill>
              <a:srgbClr val="FF0000"/>
            </a:solidFill>
            <a:latin typeface="+mj-ea"/>
            <a:ea typeface="+mj-ea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任务书在正式提交之前，务必请项目承担单位财务部门相关负责人进行审核。</a:t>
          </a:r>
          <a:r>
            <a:rPr lang="zh-CN" altLang="en-US" sz="1800" b="1" kern="1200" dirty="0" smtClean="0">
              <a:solidFill>
                <a:srgbClr val="FF0000"/>
              </a:solidFill>
              <a:ea typeface="黑体" pitchFamily="2" charset="-122"/>
            </a:rPr>
            <a:t>通过市科委审核后不再退回修改。</a:t>
          </a:r>
          <a:endParaRPr lang="zh-CN" altLang="en-US" sz="1800" kern="1200" dirty="0"/>
        </a:p>
      </dsp:txBody>
      <dsp:txXfrm rot="-5400000">
        <a:off x="1134725" y="53836"/>
        <a:ext cx="6878734" cy="950801"/>
      </dsp:txXfrm>
    </dsp:sp>
    <dsp:sp modelId="{1A65E1BB-9CE8-4D15-A62F-0A7149440662}">
      <dsp:nvSpPr>
        <dsp:cNvPr id="0" name=""/>
        <dsp:cNvSpPr/>
      </dsp:nvSpPr>
      <dsp:spPr>
        <a:xfrm rot="5400000">
          <a:off x="-243155" y="1672773"/>
          <a:ext cx="1621035" cy="113472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修改按要求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1996981"/>
        <a:ext cx="1134725" cy="486310"/>
      </dsp:txXfrm>
    </dsp:sp>
    <dsp:sp modelId="{0CC69629-3D24-47E4-A499-722C4D126AD8}">
      <dsp:nvSpPr>
        <dsp:cNvPr id="0" name=""/>
        <dsp:cNvSpPr/>
      </dsp:nvSpPr>
      <dsp:spPr>
        <a:xfrm rot="5400000">
          <a:off x="4072973" y="-1508630"/>
          <a:ext cx="1053673" cy="6930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任务书经科委审核不通过的，课题负责人将收到短信通知，修改意见则发送至项目负责人的电子邮箱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，请务必尽快</a:t>
          </a:r>
          <a:r>
            <a:rPr lang="zh-CN" altLang="en-US" sz="1800" b="1" kern="12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rPr>
            <a:t>按照修改意见逐条修改</a:t>
          </a:r>
          <a:r>
            <a:rPr lang="zh-CN" altLang="en-US" sz="1800" b="1" kern="1200" dirty="0" smtClean="0">
              <a:solidFill>
                <a:schemeClr val="tx1"/>
              </a:solidFill>
              <a:latin typeface="黑体" pitchFamily="2" charset="-122"/>
              <a:ea typeface="黑体" pitchFamily="2" charset="-122"/>
            </a:rPr>
            <a:t>后再次提交，并请单位科管部门再次预审核。</a:t>
          </a:r>
          <a:endParaRPr lang="zh-CN" altLang="en-US" sz="1800" kern="1200" dirty="0">
            <a:solidFill>
              <a:schemeClr val="tx1"/>
            </a:solidFill>
          </a:endParaRPr>
        </a:p>
      </dsp:txBody>
      <dsp:txXfrm rot="-5400000">
        <a:off x="1134725" y="1481054"/>
        <a:ext cx="6878734" cy="950801"/>
      </dsp:txXfrm>
    </dsp:sp>
    <dsp:sp modelId="{2A2F2497-6114-47E3-A8DD-9C0876233E1C}">
      <dsp:nvSpPr>
        <dsp:cNvPr id="0" name=""/>
        <dsp:cNvSpPr/>
      </dsp:nvSpPr>
      <dsp:spPr>
        <a:xfrm rot="5400000">
          <a:off x="-243155" y="3099991"/>
          <a:ext cx="1621035" cy="1134725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寄送动物表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3424199"/>
        <a:ext cx="1134725" cy="486310"/>
      </dsp:txXfrm>
    </dsp:sp>
    <dsp:sp modelId="{BC1C8715-6AA7-4E67-BC06-CE3EE11E68EE}">
      <dsp:nvSpPr>
        <dsp:cNvPr id="0" name=""/>
        <dsp:cNvSpPr/>
      </dsp:nvSpPr>
      <dsp:spPr>
        <a:xfrm rot="5400000">
          <a:off x="4072973" y="-81412"/>
          <a:ext cx="1053673" cy="6930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zh-CN" sz="1800" b="1" kern="1200" dirty="0" smtClean="0">
              <a:ea typeface="黑体" pitchFamily="2" charset="-122"/>
            </a:rPr>
            <a:t>实验动物使用情况表</a:t>
          </a:r>
          <a:r>
            <a:rPr lang="zh-CN" altLang="zh-CN" sz="1800" b="1" kern="1200" dirty="0" smtClean="0">
              <a:solidFill>
                <a:srgbClr val="FF0000"/>
              </a:solidFill>
              <a:ea typeface="黑体" pitchFamily="2" charset="-122"/>
            </a:rPr>
            <a:t>提交后即可打印</a:t>
          </a:r>
          <a:r>
            <a:rPr lang="zh-CN" altLang="zh-CN" sz="1800" b="1" kern="1200" dirty="0" smtClean="0">
              <a:ea typeface="黑体" pitchFamily="2" charset="-122"/>
            </a:rPr>
            <a:t>，请尽快盖章后寄一份至上海市实验动物管理办公室，具体邮寄地址见</a:t>
          </a:r>
          <a:r>
            <a:rPr lang="zh-CN" altLang="en-US" sz="1800" b="1" kern="1200" dirty="0" smtClean="0">
              <a:ea typeface="黑体" pitchFamily="2" charset="-122"/>
            </a:rPr>
            <a:t>实验动物表</a:t>
          </a:r>
          <a:endParaRPr lang="zh-CN" altLang="en-US" kern="1200" dirty="0"/>
        </a:p>
      </dsp:txBody>
      <dsp:txXfrm rot="-5400000">
        <a:off x="1134725" y="2908272"/>
        <a:ext cx="6878734" cy="9508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AF67E-42DB-4750-9A5E-FFD9CE7F2ED0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材料份数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557985"/>
        <a:ext cx="1115494" cy="478069"/>
      </dsp:txXfrm>
    </dsp:sp>
    <dsp:sp modelId="{568821D0-FD84-4B70-9CC0-0139A471471C}">
      <dsp:nvSpPr>
        <dsp:cNvPr id="0" name=""/>
        <dsp:cNvSpPr/>
      </dsp:nvSpPr>
      <dsp:spPr>
        <a:xfrm rot="5400000">
          <a:off x="4072287" y="-2956553"/>
          <a:ext cx="1035816" cy="6949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课题任务书书面材料一式</a:t>
          </a:r>
          <a:r>
            <a:rPr lang="zh-CN" altLang="en-US" sz="1800" b="1" kern="12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rPr>
            <a:t>三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份，合同一式</a:t>
          </a:r>
          <a:r>
            <a:rPr lang="zh-CN" altLang="en-US" sz="1800" b="1" kern="12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rPr>
            <a:t>六</a:t>
          </a: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份接到可打印通知后尽快打印、签章并递交相应材料</a:t>
          </a:r>
          <a:endParaRPr lang="zh-CN" altLang="en-US" sz="1800" b="1" kern="1200" dirty="0"/>
        </a:p>
      </dsp:txBody>
      <dsp:txXfrm rot="-5400000">
        <a:off x="1115495" y="50803"/>
        <a:ext cx="6898837" cy="934688"/>
      </dsp:txXfrm>
    </dsp:sp>
    <dsp:sp modelId="{1A65E1BB-9CE8-4D15-A62F-0A7149440662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签章要求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1957208"/>
        <a:ext cx="1115494" cy="478069"/>
      </dsp:txXfrm>
    </dsp:sp>
    <dsp:sp modelId="{0CC69629-3D24-47E4-A499-722C4D126AD8}">
      <dsp:nvSpPr>
        <dsp:cNvPr id="0" name=""/>
        <dsp:cNvSpPr/>
      </dsp:nvSpPr>
      <dsp:spPr>
        <a:xfrm rot="5400000">
          <a:off x="4072287" y="-1557330"/>
          <a:ext cx="1035816" cy="6949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正式递交的每一份书面课题任务书中单位章、财务部门章与负责人印章必须为原件</a:t>
          </a:r>
          <a:endParaRPr lang="zh-CN" altLang="en-US" sz="1800" b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黑体" pitchFamily="2" charset="-122"/>
              <a:ea typeface="黑体" pitchFamily="2" charset="-122"/>
            </a:rPr>
            <a:t>所有签字必须由本人完成，如代签要有授权书</a:t>
          </a:r>
          <a:endParaRPr lang="en-US" altLang="zh-CN" sz="1800" b="1" kern="1200" dirty="0">
            <a:latin typeface="黑体" pitchFamily="2" charset="-122"/>
            <a:ea typeface="黑体" pitchFamily="2" charset="-122"/>
          </a:endParaRPr>
        </a:p>
      </dsp:txBody>
      <dsp:txXfrm rot="-5400000">
        <a:off x="1115495" y="1450026"/>
        <a:ext cx="6898837" cy="934688"/>
      </dsp:txXfrm>
    </dsp:sp>
    <dsp:sp modelId="{2A2F2497-6114-47E3-A8DD-9C0876233E1C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1"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+mj-ea"/>
              <a:ea typeface="+mj-ea"/>
            </a:rPr>
            <a:t>附件材料</a:t>
          </a:r>
          <a:endParaRPr lang="zh-CN" altLang="en-US" sz="1400" b="1" kern="1200" dirty="0">
            <a:latin typeface="+mj-ea"/>
            <a:ea typeface="+mj-ea"/>
          </a:endParaRPr>
        </a:p>
      </dsp:txBody>
      <dsp:txXfrm rot="-5400000">
        <a:off x="1" y="3356431"/>
        <a:ext cx="1115494" cy="478069"/>
      </dsp:txXfrm>
    </dsp:sp>
    <dsp:sp modelId="{BC1C8715-6AA7-4E67-BC06-CE3EE11E68EE}">
      <dsp:nvSpPr>
        <dsp:cNvPr id="0" name=""/>
        <dsp:cNvSpPr/>
      </dsp:nvSpPr>
      <dsp:spPr>
        <a:xfrm rot="5400000">
          <a:off x="4072287" y="-158107"/>
          <a:ext cx="1035816" cy="69494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ea typeface="黑体" pitchFamily="2" charset="-122"/>
            </a:rPr>
            <a:t>书面任务书递交时不要遗漏所需附件材料，如国际合作协议等</a:t>
          </a:r>
          <a:endParaRPr lang="zh-CN" altLang="en-US" sz="1800" b="1" kern="1200" dirty="0"/>
        </a:p>
      </dsp:txBody>
      <dsp:txXfrm rot="-5400000">
        <a:off x="1115495" y="2849249"/>
        <a:ext cx="6898837" cy="93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03C9AABB-8C9C-4A8A-8D77-046AAEB3D7B0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pPr>
              <a:defRPr/>
            </a:pPr>
            <a:fld id="{C878FD7B-ECC7-45DE-A6CD-C18A482D5EEA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5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9AD773-0804-423F-9EB6-3AF4A25F5C72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4569-68D7-443E-A6FE-EB56107F7574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椭圆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E5DC-98E5-4731-8168-6D289EF14506}" type="slidenum">
              <a:rPr lang="en-US" altLang="zh-CN"/>
            </a:fld>
            <a:endParaRPr lang="en-US" altLang="zh-CN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074F-CE3C-4344-BD5D-495A5A0661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31FC6-6FD0-420B-A72D-2B35C945022C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椭圆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9C3E7F-9D43-4744-8D8D-10417A5FC36A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75ADE-9089-4336-BCC8-198EF9A5F953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椭圆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椭圆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502D869-C613-4AC6-80AE-88A93A892998}" type="slidenum">
              <a:rPr lang="en-US" altLang="zh-CN"/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44D82-79F5-40E7-BA43-91462381AF1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C7A227-1B7C-4885-918A-3A047968EE8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矩形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椭圆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5E1FF1-D476-4FD0-999A-A876C93AE485}" type="slidenum">
              <a:rPr lang="en-US" altLang="zh-CN"/>
            </a:fld>
            <a:endParaRPr lang="en-US" altLang="zh-CN"/>
          </a:p>
        </p:txBody>
      </p:sp>
      <p:sp>
        <p:nvSpPr>
          <p:cNvPr id="17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矩形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椭圆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7374-E845-449E-A5E1-8BAFB1955D2D}" type="slidenum">
              <a:rPr lang="en-US" altLang="zh-CN"/>
            </a:fld>
            <a:endParaRPr lang="en-US" altLang="zh-CN"/>
          </a:p>
        </p:txBody>
      </p:sp>
      <p:sp>
        <p:nvSpPr>
          <p:cNvPr id="17" name="日期占位符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椭圆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7DAD748-890B-4E09-A28B-15B01829C2E1}" type="slidenum">
              <a:rPr lang="en-US" altLang="zh-CN"/>
            </a:fld>
            <a:endParaRPr lang="en-US" altLang="zh-CN"/>
          </a:p>
        </p:txBody>
      </p:sp>
      <p:sp>
        <p:nvSpPr>
          <p:cNvPr id="1038" name="标题占位符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9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2E54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2E5480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005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366092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mailto:pm@cae-shc.gov.c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zh-CN" altLang="en-US" sz="2000" dirty="0" smtClean="0">
                <a:ea typeface="黑体" panose="02010609060101010101" pitchFamily="2" charset="-122"/>
              </a:rPr>
              <a:t>上海市科委基础研究处</a:t>
            </a:r>
            <a:endParaRPr lang="zh-CN" altLang="en-US" sz="2000" dirty="0" smtClean="0">
              <a:ea typeface="黑体" panose="0201060906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zh-CN" altLang="en-US" sz="2000" dirty="0" smtClean="0">
                <a:ea typeface="黑体" panose="02010609060101010101" pitchFamily="2" charset="-122"/>
              </a:rPr>
              <a:t>二〇一八年四月</a:t>
            </a:r>
            <a:endParaRPr lang="zh-CN" altLang="en-US" sz="2000" dirty="0" smtClean="0">
              <a:ea typeface="黑体" panose="02010609060101010101" pitchFamily="2" charset="-122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64163" y="404813"/>
            <a:ext cx="3600450" cy="576262"/>
          </a:xfrm>
          <a:effectLst>
            <a:outerShdw dist="17961" dir="13500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pPr algn="di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18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上海市自然科学基金</a:t>
            </a:r>
            <a:endParaRPr lang="en-US" altLang="zh-CN" sz="1800" b="1" kern="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350" y="1341438"/>
            <a:ext cx="6697663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kern="0" dirty="0">
                <a:solidFill>
                  <a:srgbClr val="000066"/>
                </a:solidFill>
                <a:ea typeface="黑体" panose="02010609060101010101" pitchFamily="2" charset="-122"/>
              </a:rPr>
              <a:t>项目任务书填写注意事项</a:t>
            </a:r>
            <a:r>
              <a:rPr lang="zh-CN" altLang="en-US" sz="3600" kern="0" dirty="0">
                <a:solidFill>
                  <a:srgbClr val="000066"/>
                </a:solidFill>
                <a:ea typeface="黑体" panose="02010609060101010101" pitchFamily="2" charset="-122"/>
              </a:rPr>
              <a:t>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196752"/>
            <a:ext cx="8893175" cy="3095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73050" indent="-273050" algn="l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None/>
              <a:defRPr/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3050" indent="-273050" algn="l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None/>
              <a:defRPr/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dirty="0" smtClean="0">
                <a:latin typeface="黑体" panose="02010609060101010101" pitchFamily="2" charset="-122"/>
                <a:ea typeface="黑体" panose="02010609060101010101" pitchFamily="2" charset="-122"/>
              </a:rPr>
              <a:t>经费预算中列支国际合作交流费用，且是用于出国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访学或邀请外国专家来沪者，均属有国际合作，须填写</a:t>
            </a:r>
            <a:r>
              <a:rPr lang="zh-CN" altLang="en-US" dirty="0">
                <a:latin typeface="+mn-lt"/>
                <a:ea typeface="黑体" panose="02010609060101010101" pitchFamily="2" charset="-122"/>
              </a:rPr>
              <a:t>“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表</a:t>
            </a: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6 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国际合作基本信息表 </a:t>
            </a:r>
            <a:r>
              <a:rPr lang="zh-CN" altLang="en-US" dirty="0" smtClean="0">
                <a:latin typeface="+mn-lt"/>
                <a:ea typeface="黑体" panose="02010609060101010101" pitchFamily="2" charset="-122"/>
              </a:rPr>
              <a:t>”</a:t>
            </a:r>
            <a:r>
              <a:rPr lang="zh-CN" altLang="en-US" dirty="0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参加国际会议不列入此项。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3050" indent="-273050" algn="l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altLang="zh-CN" sz="27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92360" y="476672"/>
            <a:ext cx="475252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国际合作形式和合作单位意见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95536" y="188640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承担单位意见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4" name="矩形 4"/>
          <p:cNvSpPr>
            <a:spLocks noChangeArrowheads="1"/>
          </p:cNvSpPr>
          <p:nvPr/>
        </p:nvSpPr>
        <p:spPr bwMode="auto">
          <a:xfrm>
            <a:off x="323850" y="836613"/>
            <a:ext cx="8424863" cy="401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355600" algn="l">
              <a:lnSpc>
                <a:spcPct val="140000"/>
              </a:lnSpc>
              <a:spcBef>
                <a:spcPct val="40000"/>
              </a:spcBef>
              <a:defRPr/>
            </a:pPr>
            <a:r>
              <a:rPr lang="zh-CN" altLang="en-US" sz="1600" dirty="0">
                <a:latin typeface="+mj-ea"/>
                <a:ea typeface="+mj-ea"/>
              </a:rPr>
              <a:t>固定</a:t>
            </a:r>
            <a:r>
              <a:rPr lang="zh-CN" altLang="en-US" sz="1600" dirty="0" smtClean="0">
                <a:latin typeface="+mj-ea"/>
                <a:ea typeface="+mj-ea"/>
              </a:rPr>
              <a:t>内容供参考用，</a:t>
            </a:r>
            <a:r>
              <a:rPr lang="zh-CN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不用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复制粘贴，系统会自动生成。</a:t>
            </a:r>
            <a:r>
              <a:rPr lang="zh-CN" altLang="zh-CN" sz="2000" dirty="0">
                <a:solidFill>
                  <a:srgbClr val="FF0000"/>
                </a:solidFill>
                <a:latin typeface="+mj-ea"/>
                <a:ea typeface="+mj-ea"/>
              </a:rPr>
              <a:t>如无法提交，敲入回车即</a:t>
            </a:r>
            <a:r>
              <a:rPr lang="zh-CN" altLang="zh-CN" sz="2000" dirty="0" smtClean="0">
                <a:solidFill>
                  <a:srgbClr val="FF0000"/>
                </a:solidFill>
                <a:latin typeface="+mj-ea"/>
                <a:ea typeface="+mj-ea"/>
              </a:rPr>
              <a:t>可</a:t>
            </a:r>
            <a:r>
              <a:rPr lang="zh-CN" altLang="en-US" sz="2000" dirty="0" smtClean="0">
                <a:latin typeface="+mj-ea"/>
                <a:ea typeface="+mj-ea"/>
              </a:rPr>
              <a:t>：</a:t>
            </a:r>
            <a:r>
              <a:rPr lang="en-US" altLang="zh-CN" dirty="0" smtClean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1800" dirty="0"/>
              <a:t>1</a:t>
            </a:r>
            <a:r>
              <a:rPr lang="zh-CN" altLang="zh-CN" sz="1800" dirty="0"/>
              <a:t>、承诺将投入人力、物力以确保此项目的正常开展；</a:t>
            </a:r>
            <a:endParaRPr lang="zh-CN" altLang="zh-CN" sz="1800" dirty="0"/>
          </a:p>
          <a:p>
            <a:pPr algn="l">
              <a:lnSpc>
                <a:spcPct val="150000"/>
              </a:lnSpc>
              <a:defRPr/>
            </a:pPr>
            <a:r>
              <a:rPr lang="en-US" altLang="zh-CN" sz="1800" dirty="0"/>
              <a:t>2</a:t>
            </a:r>
            <a:r>
              <a:rPr lang="zh-CN" altLang="zh-CN" sz="1800" dirty="0"/>
              <a:t>、承诺本项目研究项目内容将不侵犯他人知识产权；</a:t>
            </a:r>
            <a:endParaRPr lang="zh-CN" altLang="zh-CN" sz="1800" dirty="0"/>
          </a:p>
          <a:p>
            <a:pPr algn="l">
              <a:lnSpc>
                <a:spcPct val="150000"/>
              </a:lnSpc>
              <a:defRPr/>
            </a:pPr>
            <a:r>
              <a:rPr lang="en-US" altLang="zh-CN" sz="1800" dirty="0"/>
              <a:t>3</a:t>
            </a:r>
            <a:r>
              <a:rPr lang="zh-CN" altLang="zh-CN" sz="1800" dirty="0"/>
              <a:t>、 承诺对项目（课题）批复的资金额及支持方式无异议，如项目（课题）获批资助方式为后补助，我单位将按照要求先行垫支项目（课题）资金</a:t>
            </a:r>
            <a:r>
              <a:rPr lang="en-US" altLang="zh-CN" sz="1800" dirty="0"/>
              <a:t>; </a:t>
            </a:r>
            <a:endParaRPr lang="zh-CN" altLang="zh-CN" sz="1800" dirty="0"/>
          </a:p>
          <a:p>
            <a:pPr algn="l">
              <a:lnSpc>
                <a:spcPct val="150000"/>
              </a:lnSpc>
              <a:defRPr/>
            </a:pPr>
            <a:r>
              <a:rPr lang="en-US" altLang="zh-CN" sz="1800" dirty="0"/>
              <a:t>4</a:t>
            </a:r>
            <a:r>
              <a:rPr lang="zh-CN" altLang="zh-CN" sz="1800" dirty="0"/>
              <a:t>、承诺确保自筹资金足额及时到位</a:t>
            </a:r>
            <a:r>
              <a:rPr lang="en-US" altLang="zh-CN" sz="1800" dirty="0"/>
              <a:t>;   </a:t>
            </a:r>
            <a:endParaRPr lang="zh-CN" altLang="zh-CN" sz="1800" dirty="0"/>
          </a:p>
          <a:p>
            <a:pPr algn="l">
              <a:lnSpc>
                <a:spcPct val="150000"/>
              </a:lnSpc>
              <a:defRPr/>
            </a:pPr>
            <a:r>
              <a:rPr lang="en-US" altLang="zh-CN" sz="1800" dirty="0"/>
              <a:t>5</a:t>
            </a:r>
            <a:r>
              <a:rPr lang="zh-CN" altLang="zh-CN" sz="1800" dirty="0"/>
              <a:t>、承诺严格遵守《上海市科研计划专项经费管理办法》的各项规定，按照项目（课题）的预算，合理开支各项费用。</a:t>
            </a:r>
            <a:endParaRPr lang="zh-CN" altLang="zh-CN" sz="1800" dirty="0"/>
          </a:p>
        </p:txBody>
      </p:sp>
      <p:sp>
        <p:nvSpPr>
          <p:cNvPr id="5" name="圆角矩形 4"/>
          <p:cNvSpPr/>
          <p:nvPr/>
        </p:nvSpPr>
        <p:spPr>
          <a:xfrm>
            <a:off x="395536" y="4859411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主管部门意见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419872" y="4859411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市科委意见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468313" y="5651500"/>
            <a:ext cx="42481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lang="zh-CN" altLang="en-US" sz="1800"/>
              <a:t>主管部门和市科委意见、日期空白即可</a:t>
            </a: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3528" y="260648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实验动物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850" y="1052513"/>
            <a:ext cx="4032250" cy="30460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lnSpc>
                <a:spcPct val="20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填写要求：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lnSpc>
                <a:spcPct val="200000"/>
              </a:lnSpc>
              <a:buClr>
                <a:srgbClr val="FF0000"/>
              </a:buClr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</a:rPr>
              <a:t>▲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使用地点已联系确认  </a:t>
            </a:r>
            <a:endParaRPr lang="en-US" altLang="zh-CN" dirty="0">
              <a:solidFill>
                <a:srgbClr val="000066"/>
              </a:solidFill>
              <a:latin typeface="+mj-ea"/>
              <a:ea typeface="+mj-ea"/>
            </a:endParaRPr>
          </a:p>
          <a:p>
            <a:pPr algn="l">
              <a:lnSpc>
                <a:spcPct val="200000"/>
              </a:lnSpc>
              <a:buClr>
                <a:srgbClr val="FF0000"/>
              </a:buClr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</a:rPr>
              <a:t>▲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许可证号填准确 </a:t>
            </a:r>
            <a:endParaRPr lang="en-US" altLang="zh-CN" dirty="0">
              <a:solidFill>
                <a:srgbClr val="000066"/>
              </a:solidFill>
              <a:latin typeface="+mj-ea"/>
              <a:ea typeface="+mj-ea"/>
            </a:endParaRPr>
          </a:p>
          <a:p>
            <a:pPr algn="l">
              <a:lnSpc>
                <a:spcPct val="200000"/>
              </a:lnSpc>
              <a:buClr>
                <a:srgbClr val="FF0000"/>
              </a:buClr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</a:rPr>
              <a:t>▲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动物级别填准确</a:t>
            </a:r>
            <a:endParaRPr lang="zh-CN" altLang="en-US" dirty="0">
              <a:solidFill>
                <a:srgbClr val="000066"/>
              </a:solidFill>
              <a:latin typeface="+mj-ea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5995" y="1052830"/>
            <a:ext cx="4032250" cy="33229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+mj-ea"/>
                <a:ea typeface="+mj-ea"/>
              </a:rPr>
              <a:t>许可证号：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</a:rPr>
              <a:t>▲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实验动物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使用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许可证号：</a:t>
            </a:r>
            <a:endParaRPr lang="en-US" altLang="zh-CN" dirty="0">
              <a:solidFill>
                <a:srgbClr val="000066"/>
              </a:solidFill>
              <a:latin typeface="+mj-ea"/>
              <a:ea typeface="+mj-ea"/>
            </a:endParaRPr>
          </a:p>
          <a:p>
            <a:pPr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  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S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Y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XK(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沪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)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年份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-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编号</a:t>
            </a:r>
            <a:endParaRPr lang="en-US" altLang="zh-CN" dirty="0">
              <a:solidFill>
                <a:srgbClr val="000066"/>
              </a:solidFill>
              <a:latin typeface="+mj-ea"/>
              <a:ea typeface="+mj-ea"/>
            </a:endParaRPr>
          </a:p>
          <a:p>
            <a:pPr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000066"/>
                </a:solidFill>
                <a:latin typeface="+mj-ea"/>
              </a:rPr>
              <a:t>▲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实验动物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生产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许可证号：</a:t>
            </a:r>
            <a:endParaRPr lang="en-US" altLang="zh-CN" dirty="0">
              <a:solidFill>
                <a:srgbClr val="000066"/>
              </a:solidFill>
              <a:latin typeface="+mj-ea"/>
              <a:ea typeface="+mj-ea"/>
            </a:endParaRPr>
          </a:p>
          <a:p>
            <a:pPr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  S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C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XK(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沪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)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年份</a:t>
            </a:r>
            <a:r>
              <a:rPr lang="en-US" altLang="zh-CN" dirty="0">
                <a:solidFill>
                  <a:srgbClr val="000066"/>
                </a:solidFill>
                <a:latin typeface="+mj-ea"/>
                <a:ea typeface="+mj-ea"/>
              </a:rPr>
              <a:t>-</a:t>
            </a:r>
            <a:r>
              <a:rPr lang="zh-CN" altLang="en-US" dirty="0">
                <a:solidFill>
                  <a:srgbClr val="000066"/>
                </a:solidFill>
                <a:latin typeface="+mj-ea"/>
                <a:ea typeface="+mj-ea"/>
              </a:rPr>
              <a:t>编号</a:t>
            </a:r>
            <a:endParaRPr lang="zh-CN" altLang="en-US" dirty="0">
              <a:solidFill>
                <a:srgbClr val="000066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1484313"/>
            <a:ext cx="8137525" cy="468153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项目承担前累计数：指本项目承担前</a:t>
            </a:r>
            <a:r>
              <a:rPr lang="zh-CN" altLang="en-US" sz="2400" b="1" u="sng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承担单位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现有的知识产权情况</a:t>
            </a:r>
            <a:r>
              <a:rPr lang="zh-CN" altLang="en-US" sz="2400" smtClean="0"/>
              <a:t> </a:t>
            </a:r>
            <a:endParaRPr lang="zh-CN" altLang="en-US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项目完成后新增数：指本项目完成后</a:t>
            </a:r>
            <a:r>
              <a:rPr lang="zh-CN" altLang="en-US" sz="2400" b="1" u="sng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新增的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知识产权情况，不含项目承担前现有的知识产权情况。</a:t>
            </a: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要和考核指标内容相对应。</a:t>
            </a:r>
            <a:endParaRPr lang="zh-CN" altLang="en-US" sz="2400" b="1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</a:pP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用数字填写，无知识产权</a:t>
            </a:r>
            <a:r>
              <a:rPr lang="zh-CN" altLang="en-US" sz="2400" b="1" u="sng" smtClean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填</a:t>
            </a:r>
            <a:r>
              <a:rPr lang="zh-CN" altLang="en-US" sz="2400" b="1" u="sng" smtClean="0">
                <a:solidFill>
                  <a:srgbClr val="0000CC"/>
                </a:solidFill>
                <a:ea typeface="黑体" panose="02010609060101010101" pitchFamily="2" charset="-122"/>
              </a:rPr>
              <a:t>“</a:t>
            </a:r>
            <a:r>
              <a:rPr lang="en-US" altLang="zh-CN" sz="2400" b="1" u="sng" smtClean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en-US" altLang="zh-CN" sz="2400" b="1" u="sng" smtClean="0">
                <a:solidFill>
                  <a:srgbClr val="0000CC"/>
                </a:solidFill>
                <a:ea typeface="黑体" panose="02010609060101010101" pitchFamily="2" charset="-122"/>
              </a:rPr>
              <a:t>”</a:t>
            </a:r>
            <a:r>
              <a:rPr lang="zh-CN" altLang="en-US" sz="2400" b="1" smtClean="0">
                <a:latin typeface="黑体" panose="02010609060101010101" pitchFamily="2" charset="-122"/>
                <a:ea typeface="黑体" panose="02010609060101010101" pitchFamily="2" charset="-122"/>
              </a:rPr>
              <a:t> 。</a:t>
            </a:r>
            <a:endParaRPr lang="en-US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</a:pPr>
            <a:endParaRPr lang="en-US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</a:pPr>
            <a:endParaRPr lang="en-US" altLang="zh-CN" sz="2400" b="1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95536" y="548680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知识产权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1340768"/>
            <a:ext cx="8137525" cy="14398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defRPr/>
            </a:pPr>
            <a:r>
              <a:rPr lang="zh-CN" altLang="zh-CN" sz="2000" dirty="0" smtClean="0">
                <a:latin typeface="+mj-ea"/>
                <a:ea typeface="+mj-ea"/>
              </a:rPr>
              <a:t>劳务费表中，第（</a:t>
            </a:r>
            <a:r>
              <a:rPr lang="en-US" altLang="zh-CN" sz="2000" dirty="0" smtClean="0">
                <a:latin typeface="+mj-ea"/>
                <a:ea typeface="+mj-ea"/>
              </a:rPr>
              <a:t>10</a:t>
            </a:r>
            <a:r>
              <a:rPr lang="zh-CN" altLang="zh-CN" sz="2000" dirty="0" smtClean="0">
                <a:latin typeface="+mj-ea"/>
                <a:ea typeface="+mj-ea"/>
              </a:rPr>
              <a:t>）列投入本项目人月数</a:t>
            </a:r>
            <a:r>
              <a:rPr lang="en-US" altLang="zh-CN" sz="2000" dirty="0" smtClean="0">
                <a:latin typeface="+mj-ea"/>
                <a:ea typeface="+mj-ea"/>
              </a:rPr>
              <a:t>+</a:t>
            </a:r>
            <a:r>
              <a:rPr lang="zh-CN" altLang="zh-CN" sz="2000" dirty="0" smtClean="0">
                <a:latin typeface="+mj-ea"/>
                <a:ea typeface="+mj-ea"/>
              </a:rPr>
              <a:t>第（</a:t>
            </a:r>
            <a:r>
              <a:rPr lang="en-US" altLang="zh-CN" sz="2000" dirty="0" smtClean="0">
                <a:latin typeface="+mj-ea"/>
                <a:ea typeface="+mj-ea"/>
              </a:rPr>
              <a:t>8</a:t>
            </a:r>
            <a:r>
              <a:rPr lang="zh-CN" altLang="zh-CN" sz="2000" dirty="0" smtClean="0">
                <a:latin typeface="+mj-ea"/>
                <a:ea typeface="+mj-ea"/>
              </a:rPr>
              <a:t>）列已参加项目人月数必须小于本项目相应的自然月数，如</a:t>
            </a: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zh-CN" altLang="zh-CN" sz="2000" dirty="0" smtClean="0">
                <a:latin typeface="+mj-ea"/>
                <a:ea typeface="+mj-ea"/>
              </a:rPr>
              <a:t>年期项目必须小于</a:t>
            </a:r>
            <a:r>
              <a:rPr lang="en-US" altLang="zh-CN" sz="2000" dirty="0" smtClean="0">
                <a:latin typeface="+mj-ea"/>
                <a:ea typeface="+mj-ea"/>
              </a:rPr>
              <a:t>36</a:t>
            </a:r>
            <a:r>
              <a:rPr lang="zh-CN" altLang="zh-CN" sz="2000" dirty="0" smtClean="0">
                <a:latin typeface="+mj-ea"/>
                <a:ea typeface="+mj-ea"/>
              </a:rPr>
              <a:t>人月。</a:t>
            </a:r>
            <a:r>
              <a:rPr lang="zh-CN" altLang="zh-CN" sz="1800" dirty="0" smtClean="0"/>
              <a:t> </a:t>
            </a:r>
            <a:endParaRPr lang="zh-CN" altLang="zh-CN" sz="1800" dirty="0" smtClean="0"/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劳务费占比可达到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50%</a:t>
            </a:r>
            <a:endParaRPr lang="en-US" altLang="zh-CN" sz="2000" b="1" dirty="0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95536" y="548680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劳务费表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1610" y="3429318"/>
            <a:ext cx="8137525" cy="1441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73050" indent="-273050" algn="l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zh-CN" altLang="en-US" sz="2000" b="0" dirty="0">
                <a:latin typeface="+mj-ea"/>
                <a:ea typeface="+mj-ea"/>
              </a:rPr>
              <a:t>本项目未要求自筹经费。</a:t>
            </a:r>
            <a:endParaRPr lang="zh-CN" altLang="en-US" sz="2000" b="0" dirty="0">
              <a:latin typeface="+mj-ea"/>
              <a:ea typeface="+mj-ea"/>
            </a:endParaRPr>
          </a:p>
          <a:p>
            <a:pPr marL="273050" indent="-273050" algn="l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2018</a:t>
            </a:r>
            <a:r>
              <a:rPr lang="zh-CN" altLang="en-US" sz="2000" b="0" dirty="0" smtClean="0">
                <a:latin typeface="+mj-ea"/>
                <a:ea typeface="+mj-ea"/>
              </a:rPr>
              <a:t>年度上海市自然科学基金项目</a:t>
            </a:r>
            <a:r>
              <a:rPr lang="zh-CN" altLang="en-US" sz="2000" b="0" dirty="0">
                <a:latin typeface="+mj-ea"/>
                <a:ea typeface="+mj-ea"/>
              </a:rPr>
              <a:t>预算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只需填写预算金额，不需填写计算依据</a:t>
            </a:r>
            <a:r>
              <a:rPr lang="zh-CN" altLang="en-US" sz="2000" b="0" dirty="0">
                <a:latin typeface="+mj-ea"/>
                <a:ea typeface="+mj-ea"/>
              </a:rPr>
              <a:t>，输入“</a:t>
            </a:r>
            <a:r>
              <a:rPr lang="en-US" altLang="zh-CN" sz="2000" b="0" dirty="0">
                <a:latin typeface="+mj-ea"/>
                <a:ea typeface="+mj-ea"/>
              </a:rPr>
              <a:t>/</a:t>
            </a:r>
            <a:r>
              <a:rPr lang="zh-CN" altLang="en-US" sz="2000" b="0" dirty="0">
                <a:latin typeface="+mj-ea"/>
                <a:ea typeface="+mj-ea"/>
              </a:rPr>
              <a:t>”即可</a:t>
            </a:r>
            <a:r>
              <a:rPr lang="zh-CN" altLang="zh-CN" sz="2000" dirty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zh-CN" altLang="zh-CN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273050" indent="-273050" algn="l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zh-CN" altLang="zh-CN" sz="2000" dirty="0">
                <a:solidFill>
                  <a:schemeClr val="tx1"/>
                </a:solidFill>
                <a:latin typeface="+mj-ea"/>
                <a:ea typeface="+mj-ea"/>
              </a:rPr>
              <a:t>直接费用与间接费用</a:t>
            </a:r>
            <a:r>
              <a:rPr lang="zh-CN" altLang="zh-CN" sz="2000" dirty="0">
                <a:solidFill>
                  <a:srgbClr val="FF0000"/>
                </a:solidFill>
                <a:latin typeface="+mj-ea"/>
                <a:ea typeface="+mj-ea"/>
              </a:rPr>
              <a:t>之和必须为</a:t>
            </a:r>
            <a:r>
              <a:rPr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20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万元；间接费用</a:t>
            </a:r>
            <a:r>
              <a:rPr lang="zh-CN" altLang="en-US" sz="2000" dirty="0">
                <a:solidFill>
                  <a:schemeClr val="tx1"/>
                </a:solidFill>
                <a:latin typeface="+mj-ea"/>
                <a:ea typeface="+mj-ea"/>
              </a:rPr>
              <a:t>不得超专项经费直接费用的</a:t>
            </a:r>
            <a:r>
              <a:rPr lang="en-US" altLang="zh-CN" sz="2000" dirty="0">
                <a:solidFill>
                  <a:schemeClr val="tx1"/>
                </a:solidFill>
                <a:latin typeface="+mj-ea"/>
                <a:ea typeface="+mj-ea"/>
              </a:rPr>
              <a:t>12%</a:t>
            </a:r>
            <a:r>
              <a:rPr lang="zh-CN" altLang="en-US" sz="2000" dirty="0">
                <a:solidFill>
                  <a:schemeClr val="tx1"/>
                </a:solidFill>
                <a:latin typeface="+mj-ea"/>
                <a:ea typeface="+mj-ea"/>
              </a:rPr>
              <a:t>，即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不超</a:t>
            </a:r>
            <a:r>
              <a:rPr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2.14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万元。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273050" indent="-273050" algn="l">
              <a:lnSpc>
                <a:spcPct val="115000"/>
              </a:lnSpc>
              <a:spcBef>
                <a:spcPct val="15000"/>
              </a:spcBef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间接费用是否列支，</a:t>
            </a:r>
            <a:r>
              <a:rPr lang="zh-CN" altLang="en-US" sz="2000" b="0" dirty="0">
                <a:latin typeface="+mj-ea"/>
                <a:ea typeface="+mj-ea"/>
              </a:rPr>
              <a:t>请务必与于科管部门和财务部门沟通确认；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单位预审核时，也请务必注意审核。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95536" y="2576577"/>
            <a:ext cx="28803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经费预算表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5903912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复查要点</a:t>
            </a:r>
            <a:endParaRPr lang="zh-CN" altLang="en-US" sz="320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467544" y="1196752"/>
          <a:ext cx="820891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5903912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填报注意事项</a:t>
            </a:r>
            <a:endParaRPr lang="zh-CN" altLang="en-US" sz="320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611560" y="1397000"/>
          <a:ext cx="806489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5903912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填报注意事项（续）</a:t>
            </a:r>
            <a:endParaRPr lang="zh-CN" altLang="en-US" sz="320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611560" y="1484784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646807" y="1541463"/>
            <a:ext cx="7489825" cy="27924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项目管理中心联系电话：</a:t>
            </a:r>
            <a:endParaRPr lang="zh-CN" altLang="en-US" dirty="0">
              <a:solidFill>
                <a:schemeClr val="accent2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  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63875151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－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693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670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665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667</a:t>
            </a:r>
            <a:endParaRPr lang="en-US" altLang="zh-CN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电子信箱：</a:t>
            </a:r>
            <a:r>
              <a:rPr lang="en-US" altLang="zh-CN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  <a:hlinkClick r:id="rId1"/>
              </a:rPr>
              <a:t>pm@cae-shc.gov.cn</a:t>
            </a:r>
            <a:endParaRPr lang="en-US" altLang="zh-CN" dirty="0">
              <a:solidFill>
                <a:schemeClr val="accent2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书面材料受理地点：</a:t>
            </a:r>
            <a:endParaRPr lang="zh-CN" altLang="en-US" dirty="0">
              <a:solidFill>
                <a:schemeClr val="accent2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南昌路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57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号甲科学会堂七号楼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106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室</a:t>
            </a:r>
            <a:endParaRPr lang="zh-CN" altLang="en-US" dirty="0">
              <a:solidFill>
                <a:srgbClr val="0000FF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251520" y="476250"/>
            <a:ext cx="5973762" cy="5762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 algn="l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信息中心联系电话</a:t>
            </a:r>
            <a:r>
              <a:rPr lang="zh-CN" altLang="en-US" dirty="0" smtClean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：</a:t>
            </a:r>
            <a:r>
              <a:rPr lang="en-US" altLang="zh-CN" dirty="0" smtClean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8008205114</a:t>
            </a:r>
            <a:r>
              <a:rPr lang="zh-CN" altLang="en-US" dirty="0" smtClean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转</a:t>
            </a:r>
            <a:endParaRPr lang="en-US" altLang="zh-CN" dirty="0">
              <a:solidFill>
                <a:srgbClr val="0000FF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55650" y="2492375"/>
            <a:ext cx="7561263" cy="2225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</a:pPr>
            <a:r>
              <a:rPr lang="zh-CN" altLang="en-US" sz="14000">
                <a:solidFill>
                  <a:srgbClr val="0000FF"/>
                </a:solidFill>
                <a:ea typeface="华文隶书" panose="02010800040101010101" pitchFamily="2" charset="-122"/>
              </a:rPr>
              <a:t>谢谢！</a:t>
            </a:r>
            <a:endParaRPr lang="zh-CN" altLang="en-US" sz="8000">
              <a:solidFill>
                <a:srgbClr val="0000FF"/>
              </a:solidFill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281988" cy="1382713"/>
          </a:xfrm>
        </p:spPr>
        <p:txBody>
          <a:bodyPr>
            <a:normAutofit fontScale="72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 2" panose="05020102010507070707"/>
              <a:buChar char=""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填报时间：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2018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年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月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16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9:00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至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月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20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日</a:t>
            </a:r>
            <a:r>
              <a:rPr lang="en-US" altLang="zh-CN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17:00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之前（完成首次提交）</a:t>
            </a:r>
            <a:endParaRPr lang="zh-CN" altLang="en-US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 2" panose="05020102010507070707"/>
              <a:buChar char=""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填报网站：</a:t>
            </a:r>
            <a:r>
              <a:rPr lang="en-US" altLang="zh-CN" sz="2800" b="1" dirty="0">
                <a:ea typeface="黑体" panose="02010609060101010101" pitchFamily="2" charset="-122"/>
                <a:sym typeface="+mn-ea"/>
              </a:rPr>
              <a:t>http://czkj.shic.gov.cn/czkjtr/</a:t>
            </a:r>
            <a:endParaRPr lang="zh-CN" altLang="en-US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/>
          <a:srcRect b="4055"/>
          <a:stretch>
            <a:fillRect/>
          </a:stretch>
        </p:blipFill>
        <p:spPr>
          <a:xfrm>
            <a:off x="579120" y="1412776"/>
            <a:ext cx="7988935" cy="469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987675" y="333375"/>
            <a:ext cx="3887788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indent="355600" algn="l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填报流程图</a:t>
            </a:r>
            <a:endParaRPr lang="zh-CN" altLang="en-US" sz="320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323850" y="1484313"/>
            <a:ext cx="4787900" cy="4752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4340" name="组合 35"/>
          <p:cNvGrpSpPr/>
          <p:nvPr/>
        </p:nvGrpSpPr>
        <p:grpSpPr bwMode="auto">
          <a:xfrm>
            <a:off x="179388" y="1219200"/>
            <a:ext cx="8856662" cy="4370388"/>
            <a:chOff x="179388" y="1387475"/>
            <a:chExt cx="8856439" cy="4370388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539750" y="1387475"/>
              <a:ext cx="3746500" cy="576263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</a:ln>
          </p:spPr>
          <p:txBody>
            <a:bodyPr lIns="0" tIns="0" rIns="0" bIns="0" anchor="ctr" anchorCtr="1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2000">
                  <a:latin typeface="黑体" panose="02010609060101010101" pitchFamily="2" charset="-122"/>
                  <a:ea typeface="黑体" panose="02010609060101010101" pitchFamily="2" charset="-122"/>
                </a:rPr>
                <a:t>项目负责人在线填写、提交项目任务书（请单位财务审核预算）</a:t>
              </a:r>
              <a:endParaRPr lang="zh-CN" altLang="en-US" sz="2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>
              <a:off x="251520" y="3906838"/>
              <a:ext cx="4207768" cy="81830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</a:ln>
          </p:spPr>
          <p:txBody>
            <a:bodyPr lIns="0" tIns="0" rIns="0" bIns="0" anchor="ctr" anchorCtr="1"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2000">
                  <a:latin typeface="黑体" panose="02010609060101010101" pitchFamily="2" charset="-122"/>
                  <a:ea typeface="黑体" panose="02010609060101010101" pitchFamily="2" charset="-122"/>
                </a:rPr>
                <a:t>网上正式提交</a:t>
              </a:r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（暂不打印文本材料）</a:t>
              </a:r>
              <a:endParaRPr lang="en-US" altLang="zh-CN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160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如涉及实验动物，需先单独打印实验动物表，并按实验动物表要求马上寄送。</a:t>
              </a:r>
              <a:endParaRPr lang="zh-CN" altLang="en-US" sz="16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43" name="AutoShape 6"/>
            <p:cNvSpPr>
              <a:spLocks noChangeArrowheads="1"/>
            </p:cNvSpPr>
            <p:nvPr/>
          </p:nvSpPr>
          <p:spPr bwMode="auto">
            <a:xfrm>
              <a:off x="7380288" y="3732213"/>
              <a:ext cx="1584325" cy="850900"/>
            </a:xfrm>
            <a:prstGeom prst="diamond">
              <a:avLst/>
            </a:prstGeom>
            <a:noFill/>
            <a:ln w="28575" algn="ctr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indent="355600"/>
              <a:endParaRPr lang="zh-CN" altLang="zh-CN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555875" y="1963738"/>
              <a:ext cx="0" cy="3603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>
              <a:off x="8172450" y="4581525"/>
              <a:ext cx="0" cy="86360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4787900" y="5013325"/>
              <a:ext cx="3312492" cy="400110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</a:rPr>
                <a:t>短信通知任务书、合同打印</a:t>
              </a:r>
              <a:endParaRPr lang="zh-CN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14347" name="Rectangle 3"/>
            <p:cNvSpPr>
              <a:spLocks noChangeArrowheads="1"/>
            </p:cNvSpPr>
            <p:nvPr/>
          </p:nvSpPr>
          <p:spPr bwMode="auto">
            <a:xfrm>
              <a:off x="179388" y="5110163"/>
              <a:ext cx="4178300" cy="64770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</a:ln>
          </p:spPr>
          <p:txBody>
            <a:bodyPr anchor="ctr" anchorCtr="1"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2000">
                  <a:latin typeface="黑体" panose="02010609060101010101" pitchFamily="2" charset="-122"/>
                  <a:ea typeface="黑体" panose="02010609060101010101" pitchFamily="2" charset="-122"/>
                </a:rPr>
                <a:t>递交在线打印的签章齐全的</a:t>
              </a:r>
              <a:endParaRPr lang="en-US" altLang="zh-CN" sz="200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2000">
                  <a:latin typeface="黑体" panose="02010609060101010101" pitchFamily="2" charset="-122"/>
                  <a:ea typeface="黑体" panose="02010609060101010101" pitchFamily="2" charset="-122"/>
                </a:rPr>
                <a:t>任务书、项目合同</a:t>
              </a:r>
              <a:endParaRPr lang="zh-CN" altLang="en-US" sz="2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48" name="Line 13"/>
            <p:cNvSpPr>
              <a:spLocks noChangeShapeType="1"/>
            </p:cNvSpPr>
            <p:nvPr/>
          </p:nvSpPr>
          <p:spPr bwMode="auto">
            <a:xfrm flipH="1">
              <a:off x="4356100" y="5445125"/>
              <a:ext cx="38163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49" name="AutoShape 18"/>
            <p:cNvSpPr>
              <a:spLocks noChangeArrowheads="1"/>
            </p:cNvSpPr>
            <p:nvPr/>
          </p:nvSpPr>
          <p:spPr bwMode="auto">
            <a:xfrm>
              <a:off x="468313" y="2322513"/>
              <a:ext cx="4176712" cy="1081087"/>
            </a:xfrm>
            <a:prstGeom prst="diamond">
              <a:avLst/>
            </a:prstGeom>
            <a:noFill/>
            <a:ln w="34925" algn="ctr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0" name="Text Box 19"/>
            <p:cNvSpPr txBox="1">
              <a:spLocks noChangeArrowheads="1"/>
            </p:cNvSpPr>
            <p:nvPr/>
          </p:nvSpPr>
          <p:spPr bwMode="auto">
            <a:xfrm>
              <a:off x="827088" y="2636838"/>
              <a:ext cx="3097212" cy="58102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indent="355600">
                <a:lnSpc>
                  <a:spcPct val="80000"/>
                </a:lnSpc>
                <a:spcBef>
                  <a:spcPct val="20000"/>
                </a:spcBef>
                <a:buClr>
                  <a:srgbClr val="FF0000"/>
                </a:buClr>
              </a:pPr>
              <a:r>
                <a:rPr lang="zh-CN" altLang="en-US" sz="2000">
                  <a:latin typeface="黑体" panose="02010609060101010101" pitchFamily="2" charset="-122"/>
                  <a:ea typeface="黑体" panose="02010609060101010101" pitchFamily="2" charset="-122"/>
                </a:rPr>
                <a:t>项目承担单位科管人员预审核</a:t>
              </a:r>
              <a:endParaRPr lang="zh-CN" altLang="en-US" sz="20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51" name="Line 20"/>
            <p:cNvSpPr>
              <a:spLocks noChangeShapeType="1"/>
            </p:cNvSpPr>
            <p:nvPr/>
          </p:nvSpPr>
          <p:spPr bwMode="auto">
            <a:xfrm>
              <a:off x="2555875" y="3403600"/>
              <a:ext cx="0" cy="50323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2" name="Text Box 21"/>
            <p:cNvSpPr txBox="1">
              <a:spLocks noChangeArrowheads="1"/>
            </p:cNvSpPr>
            <p:nvPr/>
          </p:nvSpPr>
          <p:spPr bwMode="auto">
            <a:xfrm>
              <a:off x="2700338" y="3429000"/>
              <a:ext cx="1223962" cy="3968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</a:rPr>
                <a:t>审核通过</a:t>
              </a:r>
              <a:endParaRPr lang="zh-CN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4502150" y="4148138"/>
              <a:ext cx="50323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4" name="Text Box 23"/>
            <p:cNvSpPr txBox="1">
              <a:spLocks noChangeArrowheads="1"/>
            </p:cNvSpPr>
            <p:nvPr/>
          </p:nvSpPr>
          <p:spPr bwMode="auto">
            <a:xfrm>
              <a:off x="5003800" y="2420938"/>
              <a:ext cx="2808288" cy="3968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0000FF"/>
                  </a:solidFill>
                </a:rPr>
                <a:t>审核不通过</a:t>
              </a:r>
              <a:endParaRPr lang="zh-CN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 flipH="1" flipV="1">
              <a:off x="8172450" y="2852738"/>
              <a:ext cx="0" cy="8636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 flipV="1">
              <a:off x="5867400" y="2924175"/>
              <a:ext cx="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4357" name="Group 26"/>
            <p:cNvGrpSpPr/>
            <p:nvPr/>
          </p:nvGrpSpPr>
          <p:grpSpPr bwMode="auto">
            <a:xfrm>
              <a:off x="5005388" y="3501008"/>
              <a:ext cx="1727200" cy="1296268"/>
              <a:chOff x="3787" y="1797"/>
              <a:chExt cx="1859" cy="1043"/>
            </a:xfrm>
          </p:grpSpPr>
          <p:sp>
            <p:nvSpPr>
              <p:cNvPr id="14366" name="AutoShape 27"/>
              <p:cNvSpPr>
                <a:spLocks noChangeArrowheads="1"/>
              </p:cNvSpPr>
              <p:nvPr/>
            </p:nvSpPr>
            <p:spPr bwMode="auto">
              <a:xfrm>
                <a:off x="3787" y="1797"/>
                <a:ext cx="1859" cy="1043"/>
              </a:xfrm>
              <a:prstGeom prst="diamond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367" name="Text Box 28"/>
              <p:cNvSpPr txBox="1">
                <a:spLocks noChangeArrowheads="1"/>
              </p:cNvSpPr>
              <p:nvPr/>
            </p:nvSpPr>
            <p:spPr bwMode="auto">
              <a:xfrm>
                <a:off x="4112" y="2109"/>
                <a:ext cx="1131" cy="411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zh-CN" sz="2000"/>
              </a:p>
            </p:txBody>
          </p:sp>
        </p:grpSp>
        <p:sp>
          <p:nvSpPr>
            <p:cNvPr id="14358" name="Line 29"/>
            <p:cNvSpPr>
              <a:spLocks noChangeShapeType="1"/>
            </p:cNvSpPr>
            <p:nvPr/>
          </p:nvSpPr>
          <p:spPr bwMode="auto">
            <a:xfrm>
              <a:off x="6775450" y="4148138"/>
              <a:ext cx="57626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9" name="Line 30"/>
            <p:cNvSpPr>
              <a:spLocks noChangeShapeType="1"/>
            </p:cNvSpPr>
            <p:nvPr/>
          </p:nvSpPr>
          <p:spPr bwMode="auto">
            <a:xfrm>
              <a:off x="5867400" y="2852738"/>
              <a:ext cx="744" cy="64827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0" name="Text Box 31"/>
            <p:cNvSpPr txBox="1">
              <a:spLocks noChangeArrowheads="1"/>
            </p:cNvSpPr>
            <p:nvPr/>
          </p:nvSpPr>
          <p:spPr bwMode="auto">
            <a:xfrm>
              <a:off x="4657725" y="3789363"/>
              <a:ext cx="2087563" cy="83099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indent="355600"/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项目管</a:t>
              </a:r>
              <a:endParaRPr lang="zh-CN" altLang="en-US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indent="355600"/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理中心在线</a:t>
              </a:r>
              <a:endParaRPr lang="en-US" altLang="zh-CN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indent="355600"/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审核</a:t>
              </a:r>
              <a:endParaRPr lang="zh-CN" altLang="en-US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61" name="Rectangle 32"/>
            <p:cNvSpPr>
              <a:spLocks noChangeArrowheads="1"/>
            </p:cNvSpPr>
            <p:nvPr/>
          </p:nvSpPr>
          <p:spPr bwMode="auto">
            <a:xfrm>
              <a:off x="6200775" y="3789363"/>
              <a:ext cx="1360488" cy="3968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indent="355600"/>
              <a:r>
                <a:rPr lang="zh-CN" altLang="en-US" sz="2000">
                  <a:solidFill>
                    <a:srgbClr val="0000FF"/>
                  </a:solidFill>
                </a:rPr>
                <a:t>通过</a:t>
              </a:r>
              <a:endParaRPr lang="zh-CN" altLang="en-US" sz="2000">
                <a:solidFill>
                  <a:srgbClr val="0000FF"/>
                </a:solidFill>
              </a:endParaRPr>
            </a:p>
          </p:txBody>
        </p:sp>
        <p:sp>
          <p:nvSpPr>
            <p:cNvPr id="14362" name="Line 33"/>
            <p:cNvSpPr>
              <a:spLocks noChangeShapeType="1"/>
            </p:cNvSpPr>
            <p:nvPr/>
          </p:nvSpPr>
          <p:spPr bwMode="auto">
            <a:xfrm flipH="1">
              <a:off x="4716463" y="2865438"/>
              <a:ext cx="3455987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sysDash"/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3" name="Text Box 31"/>
            <p:cNvSpPr txBox="1">
              <a:spLocks noChangeArrowheads="1"/>
            </p:cNvSpPr>
            <p:nvPr/>
          </p:nvSpPr>
          <p:spPr bwMode="auto">
            <a:xfrm>
              <a:off x="6948264" y="3852337"/>
              <a:ext cx="2087563" cy="584775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indent="355600"/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市科委</a:t>
              </a:r>
              <a:endParaRPr lang="en-US" altLang="zh-CN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indent="355600"/>
              <a:r>
                <a:rPr lang="zh-CN" altLang="en-US" sz="1600">
                  <a:latin typeface="黑体" panose="02010609060101010101" pitchFamily="2" charset="-122"/>
                  <a:ea typeface="黑体" panose="02010609060101010101" pitchFamily="2" charset="-122"/>
                </a:rPr>
                <a:t>在线审核</a:t>
              </a:r>
              <a:endParaRPr lang="zh-CN" altLang="en-US" sz="16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364" name="Line 24"/>
            <p:cNvSpPr>
              <a:spLocks noChangeShapeType="1"/>
            </p:cNvSpPr>
            <p:nvPr/>
          </p:nvSpPr>
          <p:spPr bwMode="auto">
            <a:xfrm flipH="1" flipV="1">
              <a:off x="4716016" y="1700808"/>
              <a:ext cx="0" cy="11516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ysDash"/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5" name="Line 33"/>
            <p:cNvSpPr>
              <a:spLocks noChangeShapeType="1"/>
            </p:cNvSpPr>
            <p:nvPr/>
          </p:nvSpPr>
          <p:spPr bwMode="auto">
            <a:xfrm flipH="1">
              <a:off x="4283968" y="1700808"/>
              <a:ext cx="43204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prstDash val="sysDash"/>
              <a:rou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2987824" y="260648"/>
            <a:ext cx="2592288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总体框架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908050"/>
            <a:ext cx="8281987" cy="526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dirty="0">
                <a:latin typeface="+mj-ea"/>
                <a:ea typeface="+mj-ea"/>
              </a:rPr>
              <a:t>单位基本情况表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dirty="0">
                <a:latin typeface="+mj-ea"/>
                <a:ea typeface="+mj-ea"/>
              </a:rPr>
              <a:t>项目任务书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1  </a:t>
            </a:r>
            <a:r>
              <a:rPr lang="zh-CN" altLang="en-US" dirty="0">
                <a:latin typeface="+mj-ea"/>
                <a:ea typeface="+mj-ea"/>
              </a:rPr>
              <a:t>项目（课题）预算表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2  </a:t>
            </a:r>
            <a:r>
              <a:rPr lang="zh-CN" altLang="zh-CN" dirty="0">
                <a:latin typeface="+mj-ea"/>
                <a:ea typeface="+mj-ea"/>
              </a:rPr>
              <a:t>设备费——购置</a:t>
            </a:r>
            <a:r>
              <a:rPr lang="en-US" altLang="zh-CN" dirty="0">
                <a:latin typeface="+mj-ea"/>
                <a:ea typeface="+mj-ea"/>
              </a:rPr>
              <a:t>/</a:t>
            </a:r>
            <a:r>
              <a:rPr lang="zh-CN" altLang="zh-CN" dirty="0">
                <a:latin typeface="+mj-ea"/>
                <a:ea typeface="+mj-ea"/>
              </a:rPr>
              <a:t>试制设备预算明细表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3  </a:t>
            </a:r>
            <a:r>
              <a:rPr lang="zh-CN" altLang="zh-CN" dirty="0">
                <a:latin typeface="+mj-ea"/>
                <a:ea typeface="+mj-ea"/>
              </a:rPr>
              <a:t>测试化验加工费预算明细表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4  </a:t>
            </a:r>
            <a:r>
              <a:rPr lang="zh-CN" altLang="zh-CN" dirty="0">
                <a:latin typeface="+mj-ea"/>
                <a:ea typeface="+mj-ea"/>
              </a:rPr>
              <a:t>劳务费预算明细表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5  </a:t>
            </a:r>
            <a:r>
              <a:rPr lang="zh-CN" altLang="zh-CN" dirty="0">
                <a:latin typeface="+mj-ea"/>
                <a:ea typeface="+mj-ea"/>
              </a:rPr>
              <a:t>实验动物使用情况表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6  </a:t>
            </a:r>
            <a:r>
              <a:rPr lang="zh-CN" altLang="zh-CN" dirty="0">
                <a:latin typeface="+mj-ea"/>
                <a:ea typeface="+mj-ea"/>
              </a:rPr>
              <a:t>国际合作基本信息表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7  </a:t>
            </a:r>
            <a:r>
              <a:rPr lang="zh-CN" altLang="zh-CN" dirty="0">
                <a:latin typeface="+mj-ea"/>
                <a:ea typeface="+mj-ea"/>
              </a:rPr>
              <a:t>项目（课题）承担单位知识产权情况表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8  </a:t>
            </a:r>
            <a:r>
              <a:rPr lang="zh-CN" altLang="zh-CN" dirty="0">
                <a:latin typeface="+mj-ea"/>
                <a:ea typeface="+mj-ea"/>
              </a:rPr>
              <a:t>大型科学仪器设施基本信息表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表</a:t>
            </a:r>
            <a:r>
              <a:rPr lang="en-US" altLang="zh-CN" dirty="0">
                <a:latin typeface="+mj-ea"/>
                <a:ea typeface="+mj-ea"/>
              </a:rPr>
              <a:t>9  </a:t>
            </a:r>
            <a:r>
              <a:rPr lang="zh-CN" altLang="zh-CN" dirty="0">
                <a:latin typeface="+mj-ea"/>
                <a:ea typeface="+mj-ea"/>
              </a:rPr>
              <a:t>预算说明书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预算说明书附件</a:t>
            </a:r>
            <a:r>
              <a:rPr lang="en-US" altLang="zh-CN" dirty="0">
                <a:latin typeface="+mj-ea"/>
                <a:ea typeface="+mj-ea"/>
              </a:rPr>
              <a:t>1  </a:t>
            </a:r>
            <a:r>
              <a:rPr lang="zh-CN" altLang="zh-CN" dirty="0">
                <a:latin typeface="+mj-ea"/>
                <a:ea typeface="+mj-ea"/>
              </a:rPr>
              <a:t>材料费预算明细表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预算说明书附件</a:t>
            </a:r>
            <a:r>
              <a:rPr lang="en-US" altLang="zh-CN" dirty="0">
                <a:latin typeface="+mj-ea"/>
                <a:ea typeface="+mj-ea"/>
              </a:rPr>
              <a:t>2  </a:t>
            </a:r>
            <a:r>
              <a:rPr lang="zh-CN" altLang="zh-CN" dirty="0">
                <a:latin typeface="+mj-ea"/>
                <a:ea typeface="+mj-ea"/>
              </a:rPr>
              <a:t>设备费</a:t>
            </a:r>
            <a:r>
              <a:rPr lang="en-US" altLang="zh-CN" dirty="0">
                <a:latin typeface="+mj-ea"/>
                <a:ea typeface="+mj-ea"/>
              </a:rPr>
              <a:t>--</a:t>
            </a:r>
            <a:r>
              <a:rPr lang="zh-CN" altLang="zh-CN" dirty="0">
                <a:latin typeface="+mj-ea"/>
                <a:ea typeface="+mj-ea"/>
              </a:rPr>
              <a:t>设备改造与租赁费预算明细表</a:t>
            </a:r>
            <a:endParaRPr lang="en-US" altLang="zh-CN" dirty="0">
              <a:latin typeface="+mj-ea"/>
              <a:ea typeface="+mj-ea"/>
            </a:endParaRPr>
          </a:p>
          <a:p>
            <a:pPr algn="l"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CN" altLang="zh-CN" dirty="0">
                <a:latin typeface="+mj-ea"/>
                <a:ea typeface="+mj-ea"/>
              </a:rPr>
              <a:t>上海市科技人才计划科研业绩信息表</a:t>
            </a:r>
            <a:endParaRPr lang="zh-CN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23850" y="1484313"/>
            <a:ext cx="8208963" cy="36810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课题性质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</a:pPr>
            <a:r>
              <a:rPr lang="en-US" altLang="zh-CN" sz="2000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zh-CN" sz="2000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上海市自然科学基金</a:t>
            </a:r>
            <a:endParaRPr lang="en-US" altLang="zh-CN" sz="20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是否涉及实验动物：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研究内容如涉及鼠、兔等实验动物，请选“是”，不涉及选“否”。</a:t>
            </a:r>
            <a:endParaRPr lang="en-US" altLang="zh-CN" sz="20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是否涉及知识产权：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</a:pP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如研究成果涉及专利、软件登记等，请选“是”，不涉及选“否”。</a:t>
            </a:r>
            <a:endParaRPr lang="en-US" altLang="zh-CN" sz="20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是否涉及国际合作：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</a:pP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如出境访学或邀请境外专家来沪，请选“是”；</a:t>
            </a:r>
            <a:endParaRPr lang="en-US" altLang="zh-CN" sz="20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spcBef>
                <a:spcPct val="30000"/>
              </a:spcBef>
              <a:buClr>
                <a:srgbClr val="FF0000"/>
              </a:buClr>
            </a:pP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如仅是出境参会，请选“否”。</a:t>
            </a:r>
            <a:endParaRPr lang="zh-CN" altLang="en-US" sz="2000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267744" y="404664"/>
            <a:ext cx="46805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单位（企业）基本情况表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68313" y="1123950"/>
            <a:ext cx="8459787" cy="446563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课题研究的总目标、创新点、研究内容、技术难点 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课题的完成形式和考核指标      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年度计划及年度目标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课题完成后的预期效益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国内合作形式和合作单位意见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国际合作形式和合作单位意见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依托单位意见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区县科委意见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市科委意见</a:t>
            </a:r>
            <a:endParaRPr lang="zh-CN" altLang="en-US" sz="24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016500" y="1616075"/>
            <a:ext cx="4356100" cy="5329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l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342900" indent="-342900" algn="l">
              <a:lnSpc>
                <a:spcPct val="105000"/>
              </a:lnSpc>
              <a:spcBef>
                <a:spcPct val="3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99792" y="260648"/>
            <a:ext cx="3168352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项目任务书框架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4675" y="1341438"/>
            <a:ext cx="3852863" cy="42481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填写要求：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分别阐述，内容详实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建议：　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一、总体目标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二、创新点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三、研究内容</a:t>
            </a: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四、技术难点</a:t>
            </a:r>
            <a:endParaRPr lang="zh-CN" altLang="en-US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74320" indent="-274320" eaLnBrk="1" fontAlgn="auto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F0000"/>
              </a:buClr>
              <a:buFont typeface="Wingdings 2" panose="05020102010507070707"/>
              <a:buNone/>
              <a:defRPr/>
            </a:pPr>
            <a:endParaRPr lang="en-US" altLang="zh-CN" sz="28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11560" y="404664"/>
            <a:ext cx="5904656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总体目标、创新点、研究内容、技术难点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560" y="404664"/>
            <a:ext cx="468052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课题的完成形式和考核指标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611560" y="134076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2532" name="矩形 4"/>
          <p:cNvSpPr>
            <a:spLocks noChangeArrowheads="1"/>
          </p:cNvSpPr>
          <p:nvPr/>
        </p:nvSpPr>
        <p:spPr bwMode="auto">
          <a:xfrm>
            <a:off x="323850" y="5661025"/>
            <a:ext cx="8496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lang="zh-CN" altLang="en-US">
                <a:latin typeface="黑体" panose="02010609060101010101" pitchFamily="2" charset="-122"/>
                <a:ea typeface="黑体" panose="02010609060101010101" pitchFamily="2" charset="-122"/>
              </a:rPr>
              <a:t>研究生培养：指参与本课题的研究生，在项目执行期间毕业</a:t>
            </a:r>
            <a:endParaRPr lang="zh-CN" altLang="en-US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908720"/>
            <a:ext cx="8101013" cy="1871414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  <a:buFont typeface="Wingdings 2" panose="05020102010507070707" pitchFamily="18" charset="2"/>
              <a:buNone/>
            </a:pPr>
            <a:r>
              <a:rPr lang="zh-CN" altLang="en-US" sz="20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填写要求：</a:t>
            </a:r>
            <a:endParaRPr lang="en-US" altLang="zh-CN" sz="20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</a:pPr>
            <a:r>
              <a:rPr lang="zh-CN" altLang="en-US" sz="20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按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自然年份、自然季度</a:t>
            </a:r>
            <a:r>
              <a:rPr lang="zh-CN" altLang="en-US" sz="20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划分工作节点、要求有明确关键的、必须实现的节点目标；验收日期与结束日期相同。</a:t>
            </a:r>
            <a:endParaRPr lang="en-US" altLang="zh-CN" sz="20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  <a:buClr>
                <a:srgbClr val="FF0000"/>
              </a:buClr>
              <a:buNone/>
            </a:pPr>
            <a:r>
              <a:rPr lang="en-US" altLang="zh-CN" sz="20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endParaRPr lang="zh-CN" altLang="en-US" sz="2000" b="1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95536" y="332656"/>
            <a:ext cx="381642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年度计划及年度目标</a:t>
            </a:r>
            <a:endParaRPr lang="zh-CN" altLang="en-U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8" y="2276872"/>
          <a:ext cx="8496944" cy="291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buClr>
                          <a:srgbClr val="FF0000"/>
                        </a:buClr>
                        <a:buNone/>
                      </a:pPr>
                      <a:r>
                        <a:rPr lang="zh-CN" altLang="en-US" sz="18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起止期为</a:t>
                      </a:r>
                      <a:r>
                        <a:rPr lang="en-US" altLang="zh-CN" sz="1800" b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2018.6.1-2021.5.31</a:t>
                      </a:r>
                      <a:endParaRPr lang="en-US" altLang="zh-CN" sz="1800" b="1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eaLnBrk="1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buClr>
                          <a:srgbClr val="FF0000"/>
                        </a:buClr>
                        <a:buFont typeface="Wingdings 2" panose="05020102010507070707" pitchFamily="18" charset="2"/>
                        <a:buNone/>
                      </a:pP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2018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年度（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月、第三季度、第四季度）</a:t>
                      </a:r>
                      <a:endParaRPr lang="en-US" altLang="zh-CN" sz="1800" b="1" dirty="0" smtClean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eaLnBrk="1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buClr>
                          <a:srgbClr val="FF0000"/>
                        </a:buClr>
                        <a:buFont typeface="Wingdings 2" panose="05020102010507070707" pitchFamily="18" charset="2"/>
                        <a:buNone/>
                      </a:pP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2019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年度（第一季度、第二季度、第三季度、第四季度）</a:t>
                      </a:r>
                      <a:endParaRPr lang="en-US" altLang="zh-CN" sz="1800" b="1" dirty="0" smtClean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eaLnBrk="1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buClr>
                          <a:srgbClr val="FF0000"/>
                        </a:buClr>
                        <a:buFont typeface="Wingdings 2" panose="05020102010507070707" pitchFamily="18" charset="2"/>
                        <a:buNone/>
                      </a:pP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2020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年度（第一季度、第二季度、第三季度、第四季度）</a:t>
                      </a:r>
                      <a:endParaRPr lang="en-US" altLang="zh-CN" sz="1800" b="1" dirty="0" smtClean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Wingdings 2" panose="05020102010507070707" pitchFamily="18" charset="2"/>
                        <a:buNone/>
                        <a:defRPr/>
                      </a:pP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2021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年度（第一季度、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4-5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月）</a:t>
                      </a:r>
                      <a:endParaRPr lang="en-US" altLang="zh-CN" sz="1800" b="1" dirty="0" smtClean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eaLnBrk="1" hangingPunct="1">
                        <a:lnSpc>
                          <a:spcPct val="130000"/>
                        </a:lnSpc>
                        <a:spcBef>
                          <a:spcPct val="30000"/>
                        </a:spcBef>
                        <a:buClr>
                          <a:srgbClr val="FF0000"/>
                        </a:buClr>
                        <a:buFont typeface="Wingdings 2" panose="05020102010507070707" pitchFamily="18" charset="2"/>
                        <a:buNone/>
                      </a:pP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必须每个季度分开分别阐述</a:t>
                      </a:r>
                      <a:endParaRPr lang="en-US" altLang="zh-CN" sz="1800" b="1" dirty="0" smtClean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镇">
  <a:themeElements>
    <a:clrScheme name="自定义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36609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1980</Words>
  <Application>WPS 演示</Application>
  <PresentationFormat>全屏显示(4:3)</PresentationFormat>
  <Paragraphs>179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黑体</vt:lpstr>
      <vt:lpstr>Wingdings 2</vt:lpstr>
      <vt:lpstr>Wingdings 2</vt:lpstr>
      <vt:lpstr>Times New Roman</vt:lpstr>
      <vt:lpstr>微软雅黑</vt:lpstr>
      <vt:lpstr>Arial Unicode MS</vt:lpstr>
      <vt:lpstr>华文隶书</vt:lpstr>
      <vt:lpstr>市镇</vt:lpstr>
      <vt:lpstr>上海市科技人才计划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yszx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hexj</dc:creator>
  <cp:lastModifiedBy>hp</cp:lastModifiedBy>
  <cp:revision>316</cp:revision>
  <dcterms:created xsi:type="dcterms:W3CDTF">2008-08-29T06:15:00Z</dcterms:created>
  <dcterms:modified xsi:type="dcterms:W3CDTF">2018-04-16T02:41:44Z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